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</p:sldMasterIdLst>
  <p:notesMasterIdLst>
    <p:notesMasterId r:id="rId8"/>
  </p:notesMasterIdLst>
  <p:handoutMasterIdLst>
    <p:handoutMasterId r:id="rId9"/>
  </p:handoutMasterIdLst>
  <p:sldIdLst>
    <p:sldId id="358" r:id="rId2"/>
    <p:sldId id="352" r:id="rId3"/>
    <p:sldId id="353" r:id="rId4"/>
    <p:sldId id="355" r:id="rId5"/>
    <p:sldId id="356" r:id="rId6"/>
    <p:sldId id="357" r:id="rId7"/>
  </p:sldIdLst>
  <p:sldSz cx="46799500" cy="288004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0" userDrawn="1">
          <p15:clr>
            <a:srgbClr val="A4A3A4"/>
          </p15:clr>
        </p15:guide>
        <p15:guide id="2" pos="147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78"/>
    <a:srgbClr val="803F3D"/>
    <a:srgbClr val="7F7F7F"/>
    <a:srgbClr val="212121"/>
    <a:srgbClr val="FF7E79"/>
    <a:srgbClr val="D5FC79"/>
    <a:srgbClr val="005493"/>
    <a:srgbClr val="009193"/>
    <a:srgbClr val="FF9500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4" autoAdjust="0"/>
    <p:restoredTop sz="72552" autoAdjust="0"/>
  </p:normalViewPr>
  <p:slideViewPr>
    <p:cSldViewPr snapToGrid="0">
      <p:cViewPr>
        <p:scale>
          <a:sx n="16" d="100"/>
          <a:sy n="16" d="100"/>
        </p:scale>
        <p:origin x="2520" y="424"/>
      </p:cViewPr>
      <p:guideLst>
        <p:guide orient="horz" pos="9070"/>
        <p:guide pos="1474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7A689B7-3D18-7490-6AD4-B2A880739E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10D1D67-361E-049B-8B29-DD98208B43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5044D72-E671-430C-9A96-EA35D49DB0BD}" type="datetimeFigureOut">
              <a:rPr lang="pt-BR"/>
              <a:pPr>
                <a:defRPr/>
              </a:pPr>
              <a:t>31/05/2024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FF70624-C75B-9175-73B7-7DC28134BA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49A1749-382B-CD46-AA87-88535F1A13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A7277FB-A1C8-428D-A81D-E97B5CE09A2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6E93E77F-FFB7-3FA6-F59B-8419174B26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7E4588C-5454-7F97-5C9F-0DF0AC3864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CC89C3C-85FD-4801-AD51-0D57A4E1450A}" type="datetimeFigureOut">
              <a:rPr lang="pt-BR"/>
              <a:pPr>
                <a:defRPr/>
              </a:pPr>
              <a:t>31/05/2024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E71DFD28-0711-EAB3-B095-757AB5E313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1143000"/>
            <a:ext cx="5013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5A668B66-D8B0-660F-94A2-DE5A9B120E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D0FECDA-67C6-C684-580E-CFFB73B3E6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0EA154-8176-689F-5782-DDA8AFEC86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94EA585-8CDE-4277-B8EA-C921BCE054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335850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3507" kern="1200">
        <a:solidFill>
          <a:schemeClr val="tx1"/>
        </a:solidFill>
        <a:latin typeface="+mn-lt"/>
        <a:ea typeface="+mn-ea"/>
        <a:cs typeface="+mn-cs"/>
      </a:defRPr>
    </a:lvl1pPr>
    <a:lvl2pPr marL="1336405" algn="l" rtl="0" eaLnBrk="0" fontAlgn="base" hangingPunct="0">
      <a:spcBef>
        <a:spcPct val="30000"/>
      </a:spcBef>
      <a:spcAft>
        <a:spcPct val="0"/>
      </a:spcAft>
      <a:defRPr sz="3507" kern="1200">
        <a:solidFill>
          <a:schemeClr val="tx1"/>
        </a:solidFill>
        <a:latin typeface="+mn-lt"/>
        <a:ea typeface="+mn-ea"/>
        <a:cs typeface="+mn-cs"/>
      </a:defRPr>
    </a:lvl2pPr>
    <a:lvl3pPr marL="2672806" algn="l" rtl="0" eaLnBrk="0" fontAlgn="base" hangingPunct="0">
      <a:spcBef>
        <a:spcPct val="30000"/>
      </a:spcBef>
      <a:spcAft>
        <a:spcPct val="0"/>
      </a:spcAft>
      <a:defRPr sz="3507" kern="1200">
        <a:solidFill>
          <a:schemeClr val="tx1"/>
        </a:solidFill>
        <a:latin typeface="+mn-lt"/>
        <a:ea typeface="+mn-ea"/>
        <a:cs typeface="+mn-cs"/>
      </a:defRPr>
    </a:lvl3pPr>
    <a:lvl4pPr marL="4009210" algn="l" rtl="0" eaLnBrk="0" fontAlgn="base" hangingPunct="0">
      <a:spcBef>
        <a:spcPct val="30000"/>
      </a:spcBef>
      <a:spcAft>
        <a:spcPct val="0"/>
      </a:spcAft>
      <a:defRPr sz="3507" kern="1200">
        <a:solidFill>
          <a:schemeClr val="tx1"/>
        </a:solidFill>
        <a:latin typeface="+mn-lt"/>
        <a:ea typeface="+mn-ea"/>
        <a:cs typeface="+mn-cs"/>
      </a:defRPr>
    </a:lvl4pPr>
    <a:lvl5pPr marL="5345614" algn="l" rtl="0" eaLnBrk="0" fontAlgn="base" hangingPunct="0">
      <a:spcBef>
        <a:spcPct val="30000"/>
      </a:spcBef>
      <a:spcAft>
        <a:spcPct val="0"/>
      </a:spcAft>
      <a:defRPr sz="3507" kern="1200">
        <a:solidFill>
          <a:schemeClr val="tx1"/>
        </a:solidFill>
        <a:latin typeface="+mn-lt"/>
        <a:ea typeface="+mn-ea"/>
        <a:cs typeface="+mn-cs"/>
      </a:defRPr>
    </a:lvl5pPr>
    <a:lvl6pPr marL="6682016" algn="l" defTabSz="2672806" rtl="0" eaLnBrk="1" latinLnBrk="0" hangingPunct="1">
      <a:defRPr sz="3507" kern="1200">
        <a:solidFill>
          <a:schemeClr val="tx1"/>
        </a:solidFill>
        <a:latin typeface="+mn-lt"/>
        <a:ea typeface="+mn-ea"/>
        <a:cs typeface="+mn-cs"/>
      </a:defRPr>
    </a:lvl6pPr>
    <a:lvl7pPr marL="8018421" algn="l" defTabSz="2672806" rtl="0" eaLnBrk="1" latinLnBrk="0" hangingPunct="1">
      <a:defRPr sz="3507" kern="1200">
        <a:solidFill>
          <a:schemeClr val="tx1"/>
        </a:solidFill>
        <a:latin typeface="+mn-lt"/>
        <a:ea typeface="+mn-ea"/>
        <a:cs typeface="+mn-cs"/>
      </a:defRPr>
    </a:lvl7pPr>
    <a:lvl8pPr marL="9354824" algn="l" defTabSz="2672806" rtl="0" eaLnBrk="1" latinLnBrk="0" hangingPunct="1">
      <a:defRPr sz="3507" kern="1200">
        <a:solidFill>
          <a:schemeClr val="tx1"/>
        </a:solidFill>
        <a:latin typeface="+mn-lt"/>
        <a:ea typeface="+mn-ea"/>
        <a:cs typeface="+mn-cs"/>
      </a:defRPr>
    </a:lvl8pPr>
    <a:lvl9pPr marL="10691226" algn="l" defTabSz="2672806" rtl="0" eaLnBrk="1" latinLnBrk="0" hangingPunct="1">
      <a:defRPr sz="35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115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301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spcBef>
                <a:spcPts val="0"/>
              </a:spcBef>
              <a:spcAft>
                <a:spcPts val="800"/>
              </a:spcAft>
            </a:pPr>
            <a:r>
              <a:rPr lang="pt-BR" sz="1100" b="1" i="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A</a:t>
            </a:r>
            <a:r>
              <a:rPr lang="pt-BR" sz="1100" b="0" i="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. ÚTERO</a:t>
            </a:r>
            <a:endParaRPr lang="pt-BR" b="0" i="0" u="none" strike="noStrike" dirty="0">
              <a:solidFill>
                <a:srgbClr val="000000"/>
              </a:solidFill>
              <a:effectLst/>
            </a:endParaRPr>
          </a:p>
          <a:p>
            <a:pPr algn="l" rtl="0" fontAlgn="base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pt-BR" sz="1100" b="0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Se vê útero ou remanescente </a:t>
            </a:r>
            <a:r>
              <a:rPr lang="pt-BR" sz="1100" b="0" i="0" u="none" strike="sng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mulleriano</a:t>
            </a:r>
            <a:r>
              <a:rPr lang="pt-BR" sz="1100" b="0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? NÃO &gt; </a:t>
            </a:r>
            <a:r>
              <a:rPr lang="pt-BR" sz="1100" b="0" i="0" u="none" strike="sngStrike" dirty="0">
                <a:solidFill>
                  <a:srgbClr val="FF00FF"/>
                </a:solidFill>
                <a:effectLst/>
                <a:latin typeface="Calibri" panose="020F0502020204030204" pitchFamily="34" charset="0"/>
              </a:rPr>
              <a:t>AGENESIA BILATERAL</a:t>
            </a:r>
            <a:endParaRPr lang="pt-BR" sz="1100" b="0" i="0" u="none" strike="sngStrike" dirty="0">
              <a:solidFill>
                <a:srgbClr val="0000FF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pt-BR" sz="1100" b="0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Se vê útero anormal? SIM &gt; prossiga para pergunta “3”.</a:t>
            </a: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100" b="0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Se vê </a:t>
            </a:r>
            <a:r>
              <a:rPr lang="pt-BR" sz="1100" b="0" i="0" u="none" strike="sng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hemiútero</a:t>
            </a:r>
            <a:r>
              <a:rPr lang="pt-BR" sz="1100" b="0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 normal apenas de um lado?</a:t>
            </a:r>
          </a:p>
          <a:p>
            <a:pPr marL="742950" lvl="1" indent="-285750"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100" b="0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SIM &gt; </a:t>
            </a:r>
            <a:r>
              <a:rPr lang="pt-BR" sz="1100" b="0" i="0" u="none" strike="sngStrike" dirty="0">
                <a:solidFill>
                  <a:srgbClr val="FF00FF"/>
                </a:solidFill>
                <a:effectLst/>
                <a:latin typeface="Calibri" panose="020F0502020204030204" pitchFamily="34" charset="0"/>
              </a:rPr>
              <a:t>UNICORNO</a:t>
            </a:r>
            <a:endParaRPr lang="pt-BR" sz="1100" b="0" i="0" u="none" strike="sngStrike" dirty="0">
              <a:solidFill>
                <a:srgbClr val="0000FF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algn="l" rtl="0" fontAlgn="base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pt-BR" sz="1100" b="0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NÃO &gt; há </a:t>
            </a:r>
            <a:r>
              <a:rPr lang="pt-BR" sz="1100" b="0" i="0" u="none" strike="sng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hemiútero</a:t>
            </a:r>
            <a:r>
              <a:rPr lang="pt-BR" sz="1100" b="0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 dos dois lados, mas um </a:t>
            </a:r>
            <a:r>
              <a:rPr lang="pt-BR" sz="1100" b="0" i="0" u="sng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assimétrico / menor</a:t>
            </a:r>
            <a:r>
              <a:rPr lang="pt-BR" sz="1100" b="0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 &gt; </a:t>
            </a:r>
            <a:r>
              <a:rPr lang="pt-BR" sz="1100" b="0" i="0" u="none" strike="sngStrike" dirty="0">
                <a:solidFill>
                  <a:srgbClr val="FF00FF"/>
                </a:solidFill>
                <a:effectLst/>
                <a:latin typeface="Calibri" panose="020F0502020204030204" pitchFamily="34" charset="0"/>
              </a:rPr>
              <a:t>UNICORNO COM CORNO REMANESCENTE</a:t>
            </a:r>
            <a:r>
              <a:rPr lang="pt-BR" sz="1100" b="0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 &gt; Detalhamento do corno remanescente: existe endométrio funcionante? existe comunicação entre os cornos? descreva a comunicação, morfologia e localização.</a:t>
            </a: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100" b="0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Se vê </a:t>
            </a:r>
            <a:r>
              <a:rPr lang="pt-BR" sz="1100" b="0" i="0" u="none" strike="sng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hemiútero</a:t>
            </a:r>
            <a:r>
              <a:rPr lang="pt-BR" sz="1100" b="0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 dos dois lados e simétricos? </a:t>
            </a:r>
            <a:r>
              <a:rPr lang="pt-BR" sz="1100" b="0" i="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SIM</a:t>
            </a:r>
          </a:p>
          <a:p>
            <a:pPr marL="742950" lvl="1" indent="-285750"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100" b="0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Há </a:t>
            </a:r>
            <a:r>
              <a:rPr lang="pt-BR" sz="1100" b="0" i="0" u="none" strike="sng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indentação</a:t>
            </a:r>
            <a:r>
              <a:rPr lang="pt-BR" sz="1100" b="0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 serosa </a:t>
            </a:r>
            <a:r>
              <a:rPr lang="pt-BR" sz="1100" b="0" i="0" u="none" strike="sng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fúndica</a:t>
            </a:r>
            <a:r>
              <a:rPr lang="pt-BR" sz="1100" b="0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 &gt; 1,0 cm? </a:t>
            </a:r>
          </a:p>
          <a:p>
            <a:pPr marL="1143000" lvl="2" indent="-228600"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100" b="0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SIM &gt; prossiga para item “</a:t>
            </a:r>
            <a:r>
              <a:rPr lang="pt-BR" sz="1100" b="0" i="0" u="none" strike="sng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b</a:t>
            </a:r>
            <a:r>
              <a:rPr lang="pt-BR" sz="1100" b="0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”</a:t>
            </a:r>
          </a:p>
          <a:p>
            <a:pPr marL="1143000" lvl="2" indent="-228600"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100" b="0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NÃO &gt; prossiga para pergunta “5”</a:t>
            </a:r>
          </a:p>
          <a:p>
            <a:pPr marL="742950" lvl="1" indent="-285750"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100" b="0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Há separação total dos corpos / cornos uterinos e eles são divergentes?</a:t>
            </a:r>
          </a:p>
          <a:p>
            <a:pPr marL="1143000" lvl="2" indent="-228600"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100" b="0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SIM &gt; </a:t>
            </a:r>
            <a:r>
              <a:rPr lang="pt-BR" sz="1100" b="0" i="0" u="none" strike="sngStrike" dirty="0">
                <a:solidFill>
                  <a:srgbClr val="FF00FF"/>
                </a:solidFill>
                <a:effectLst/>
                <a:latin typeface="Calibri" panose="020F0502020204030204" pitchFamily="34" charset="0"/>
              </a:rPr>
              <a:t>DIDELFO</a:t>
            </a:r>
            <a:r>
              <a:rPr lang="pt-BR" sz="1100" b="0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 &gt; detalhar colo uterino e vagina</a:t>
            </a:r>
          </a:p>
          <a:p>
            <a:pPr marL="1143000" lvl="2" indent="-228600" algn="l" rtl="0" fontAlgn="base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pt-BR" sz="1100" b="0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NÃO &gt; </a:t>
            </a:r>
            <a:r>
              <a:rPr lang="pt-BR" sz="1100" b="0" i="0" u="none" strike="sngStrike" dirty="0">
                <a:solidFill>
                  <a:srgbClr val="FF00FF"/>
                </a:solidFill>
                <a:effectLst/>
                <a:latin typeface="Calibri" panose="020F0502020204030204" pitchFamily="34" charset="0"/>
              </a:rPr>
              <a:t>BICORNO</a:t>
            </a:r>
            <a:r>
              <a:rPr lang="pt-BR" sz="1100" b="0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 &gt; detalhar colo uterino e vagina</a:t>
            </a: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100" b="0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Se vê um útero anormal mas com contorno </a:t>
            </a:r>
            <a:r>
              <a:rPr lang="pt-BR" sz="1100" b="0" i="0" u="none" strike="sng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fúndico</a:t>
            </a:r>
            <a:r>
              <a:rPr lang="pt-BR" sz="1100" b="0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 normal ou </a:t>
            </a:r>
            <a:r>
              <a:rPr lang="pt-BR" sz="1100" b="0" i="0" u="none" strike="sng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indentação</a:t>
            </a:r>
            <a:r>
              <a:rPr lang="pt-BR" sz="1100" b="0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 serosa inferior a 1,0 cm &gt; SIM &gt; Há separação da cavidade endometrial por septo superior a 1,0 cm? </a:t>
            </a:r>
          </a:p>
          <a:p>
            <a:pPr marL="742950" lvl="1" indent="-285750"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100" b="0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SIM &gt; </a:t>
            </a:r>
            <a:r>
              <a:rPr lang="pt-BR" sz="1100" b="0" i="0" u="none" strike="sngStrike" dirty="0">
                <a:solidFill>
                  <a:srgbClr val="FF00FF"/>
                </a:solidFill>
                <a:effectLst/>
                <a:latin typeface="Calibri" panose="020F0502020204030204" pitchFamily="34" charset="0"/>
              </a:rPr>
              <a:t>ÚTERO SEPTADO</a:t>
            </a:r>
            <a:endParaRPr lang="pt-BR" sz="1100" b="0" i="0" u="none" strike="sngStrike" dirty="0">
              <a:solidFill>
                <a:srgbClr val="0000FF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100" b="0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septo não divide toda a cavidade? </a:t>
            </a:r>
            <a:r>
              <a:rPr lang="pt-BR" sz="1100" b="0" i="0" u="none" strike="sngStrike" dirty="0">
                <a:solidFill>
                  <a:srgbClr val="FF00FF"/>
                </a:solidFill>
                <a:effectLst/>
                <a:latin typeface="Calibri" panose="020F0502020204030204" pitchFamily="34" charset="0"/>
              </a:rPr>
              <a:t>SEPTADO PARCIAL</a:t>
            </a:r>
            <a:endParaRPr lang="pt-BR" sz="1100" b="0" i="0" u="none" strike="sngStrike" dirty="0">
              <a:solidFill>
                <a:srgbClr val="0000FF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100" b="0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septo divide toda a cavidade? </a:t>
            </a:r>
            <a:r>
              <a:rPr lang="pt-BR" sz="1100" b="0" i="0" u="none" strike="sngStrike" dirty="0">
                <a:solidFill>
                  <a:srgbClr val="FF00FF"/>
                </a:solidFill>
                <a:effectLst/>
                <a:latin typeface="Calibri" panose="020F0502020204030204" pitchFamily="34" charset="0"/>
              </a:rPr>
              <a:t>SEPTADO COMPLETO</a:t>
            </a:r>
            <a:r>
              <a:rPr lang="pt-BR" sz="1100" b="0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 &gt; Detalhar até onde se estende o septo (colo uterino e/ou vagina)</a:t>
            </a:r>
          </a:p>
          <a:p>
            <a:r>
              <a:rPr lang="pt-BR" sz="1100" b="0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NÃO &gt; </a:t>
            </a:r>
            <a:r>
              <a:rPr lang="pt-BR" sz="1100" b="0" i="0" u="none" strike="sngStrike" dirty="0">
                <a:solidFill>
                  <a:srgbClr val="FF00FF"/>
                </a:solidFill>
                <a:effectLst/>
                <a:latin typeface="Calibri" panose="020F0502020204030204" pitchFamily="34" charset="0"/>
              </a:rPr>
              <a:t>ÚTERO ARQUEADO ou normal</a:t>
            </a:r>
            <a:endParaRPr lang="pt-BR" b="0" strike="sngStrike" dirty="0"/>
          </a:p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663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spcBef>
                <a:spcPts val="0"/>
              </a:spcBef>
              <a:spcAft>
                <a:spcPts val="800"/>
              </a:spcAft>
            </a:pPr>
            <a:br>
              <a:rPr lang="pt-BR" sz="1100" b="1" i="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</a:br>
            <a:r>
              <a:rPr lang="pt-BR" sz="1100" b="1" i="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B. COLO UTERINO</a:t>
            </a:r>
            <a:endParaRPr lang="pt-BR" b="0" i="0" u="none" strike="noStrike" dirty="0">
              <a:solidFill>
                <a:srgbClr val="000000"/>
              </a:solidFill>
              <a:effectLst/>
            </a:endParaRP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1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Colo uterino presente? </a:t>
            </a:r>
          </a:p>
          <a:p>
            <a:pPr marL="742950" lvl="1" indent="-285750" algn="l" rtl="0" fontAlgn="base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pt-BR" sz="11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NÃO &gt; </a:t>
            </a:r>
            <a:r>
              <a:rPr lang="pt-BR" sz="1100" b="1" i="0" u="none" strike="sngStrike" dirty="0">
                <a:solidFill>
                  <a:srgbClr val="FF00FF"/>
                </a:solidFill>
                <a:effectLst/>
                <a:latin typeface="Calibri" panose="020F0502020204030204" pitchFamily="34" charset="0"/>
              </a:rPr>
              <a:t>AGENESIA CERVICAL</a:t>
            </a:r>
            <a:r>
              <a:rPr lang="pt-BR" sz="11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 &gt; detalhar alterações uterinas ístmicas, vagina e complicações obstrutivas.</a:t>
            </a:r>
          </a:p>
          <a:p>
            <a:pPr marL="742950" lvl="1" indent="-285750"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1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SIM, mas anormal &gt; Tem cavidade endocervical ou tecido glandular?</a:t>
            </a:r>
          </a:p>
          <a:p>
            <a:pPr marL="1143000" lvl="2" indent="-228600"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1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NÃO &gt;</a:t>
            </a:r>
            <a:r>
              <a:rPr lang="pt-BR" sz="1100" b="1" i="0" u="none" strike="sngStrike" dirty="0">
                <a:solidFill>
                  <a:srgbClr val="FF00FF"/>
                </a:solidFill>
                <a:effectLst/>
                <a:latin typeface="Calibri" panose="020F0502020204030204" pitchFamily="34" charset="0"/>
              </a:rPr>
              <a:t> ATRESIA CERVICAL</a:t>
            </a:r>
            <a:r>
              <a:rPr lang="pt-BR" sz="11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 &gt; verificar atresia ístmica e vaginal associadas</a:t>
            </a:r>
          </a:p>
          <a:p>
            <a:pPr marL="1143000" lvl="2" indent="-228600"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1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SIM , mas incompleta ou desorganizada:</a:t>
            </a:r>
          </a:p>
          <a:p>
            <a:pPr marL="1600200" lvl="3" indent="-228600"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1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cavidade endocervical proximal normal + obstrução do OCE? &gt; </a:t>
            </a:r>
            <a:r>
              <a:rPr lang="pt-BR" sz="1100" b="1" i="0" u="none" strike="sngStrike" dirty="0">
                <a:solidFill>
                  <a:srgbClr val="FF00FF"/>
                </a:solidFill>
                <a:effectLst/>
                <a:latin typeface="Calibri" panose="020F0502020204030204" pitchFamily="34" charset="0"/>
              </a:rPr>
              <a:t>AGENESIA CERVICAL DISTAL</a:t>
            </a:r>
            <a:endParaRPr lang="pt-BR" sz="1100" b="1" i="0" u="none" strike="sngStrike" dirty="0">
              <a:solidFill>
                <a:srgbClr val="0000FF"/>
              </a:solidFill>
              <a:effectLst/>
              <a:latin typeface="Calibri" panose="020F0502020204030204" pitchFamily="34" charset="0"/>
            </a:endParaRPr>
          </a:p>
          <a:p>
            <a:pPr marL="1600200" lvl="3" indent="-228600" algn="l" rtl="0" fontAlgn="base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pt-BR" sz="11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tecido glandular endocervical desorganizado de permeio &gt; </a:t>
            </a:r>
            <a:r>
              <a:rPr lang="pt-BR" sz="1100" b="1" i="0" u="none" strike="sngStrike" dirty="0">
                <a:solidFill>
                  <a:srgbClr val="FF00FF"/>
                </a:solidFill>
                <a:effectLst/>
                <a:latin typeface="Calibri" panose="020F0502020204030204" pitchFamily="34" charset="0"/>
              </a:rPr>
              <a:t>DISGENESIA CERVICAL</a:t>
            </a:r>
            <a:endParaRPr lang="pt-BR" sz="1100" b="1" i="0" u="none" strike="sngStrike" dirty="0">
              <a:solidFill>
                <a:srgbClr val="0000FF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1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SIM, mas aparecem dois canais cervicais simétricos (dois OCI e dois OCE)</a:t>
            </a:r>
          </a:p>
          <a:p>
            <a:pPr marL="1143000" lvl="2" indent="-228600"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1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o tecido que divide o colo é fibroso e fino? </a:t>
            </a:r>
            <a:r>
              <a:rPr lang="pt-BR" sz="1100" b="1" i="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SIM &gt; </a:t>
            </a:r>
            <a:r>
              <a:rPr lang="pt-BR" sz="1100" b="1" i="0" u="none" strike="sngStrike" dirty="0">
                <a:solidFill>
                  <a:srgbClr val="FF00FF"/>
                </a:solidFill>
                <a:effectLst/>
                <a:latin typeface="Calibri" panose="020F0502020204030204" pitchFamily="34" charset="0"/>
              </a:rPr>
              <a:t>COLO SEPTADO</a:t>
            </a:r>
            <a:endParaRPr lang="pt-BR" sz="1100" b="1" i="0" u="none" strike="sngStrike" dirty="0">
              <a:solidFill>
                <a:srgbClr val="0000FF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algn="l" rtl="0" fontAlgn="base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pt-BR" sz="11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o tecido que divide o colo é espesso e semelhante ao miométrio? </a:t>
            </a:r>
            <a:r>
              <a:rPr lang="pt-BR" sz="1100" b="1" i="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SIM &gt; </a:t>
            </a:r>
            <a:r>
              <a:rPr lang="pt-BR" sz="1100" b="1" i="0" u="none" strike="sngStrike" dirty="0">
                <a:solidFill>
                  <a:srgbClr val="FF00FF"/>
                </a:solidFill>
                <a:effectLst/>
                <a:latin typeface="Calibri" panose="020F0502020204030204" pitchFamily="34" charset="0"/>
              </a:rPr>
              <a:t>COLO DUPLICADO</a:t>
            </a:r>
            <a:endParaRPr lang="pt-BR" sz="1100" b="1" i="0" u="none" strike="sngStrike" dirty="0">
              <a:solidFill>
                <a:srgbClr val="0000FF"/>
              </a:solidFill>
              <a:effectLst/>
              <a:latin typeface="Calibri" panose="020F0502020204030204" pitchFamily="34" charset="0"/>
            </a:endParaRPr>
          </a:p>
          <a:p>
            <a:r>
              <a:rPr lang="pt-BR" sz="1100" b="1" i="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4. </a:t>
            </a:r>
            <a:r>
              <a:rPr lang="pt-BR" sz="11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SIM, mas aparecem dois canais cervicais / colos uterinos assimétricos &gt; </a:t>
            </a:r>
            <a:r>
              <a:rPr lang="pt-BR" sz="1100" b="1" i="0" u="none" strike="sngStrike" dirty="0">
                <a:solidFill>
                  <a:srgbClr val="FF00FF"/>
                </a:solidFill>
                <a:effectLst/>
                <a:latin typeface="Calibri" panose="020F0502020204030204" pitchFamily="34" charset="0"/>
              </a:rPr>
              <a:t>ANOMALIA COMPLEXA (CONSIDERAR ATRESIA CERVICOVAGINAL UNILATERAL)</a:t>
            </a:r>
            <a:endParaRPr lang="pt-BR" sz="1100" b="1" i="0" u="none" strike="sngStrike" dirty="0">
              <a:solidFill>
                <a:srgbClr val="0000FF"/>
              </a:solidFill>
              <a:effectLst/>
              <a:latin typeface="Calibri" panose="020F0502020204030204" pitchFamily="34" charset="0"/>
            </a:endParaRPr>
          </a:p>
          <a:p>
            <a:pPr algn="l" rtl="0">
              <a:spcBef>
                <a:spcPts val="0"/>
              </a:spcBef>
              <a:spcAft>
                <a:spcPts val="800"/>
              </a:spcAft>
            </a:pPr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643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spcBef>
                <a:spcPts val="0"/>
              </a:spcBef>
              <a:spcAft>
                <a:spcPts val="800"/>
              </a:spcAft>
            </a:pPr>
            <a:br>
              <a:rPr lang="pt-BR" sz="1100" b="1" i="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</a:br>
            <a:r>
              <a:rPr lang="pt-BR" sz="1100" b="1" i="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C. VAGINA</a:t>
            </a:r>
            <a:endParaRPr lang="pt-BR" b="0" i="0" u="none" strike="noStrike" dirty="0">
              <a:solidFill>
                <a:srgbClr val="000000"/>
              </a:solidFill>
              <a:effectLst/>
            </a:endParaRP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1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Vagina presente?</a:t>
            </a:r>
          </a:p>
          <a:p>
            <a:pPr marL="742950" lvl="1" indent="-285750" algn="l" rtl="0" fontAlgn="base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pt-BR" sz="11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NÃO &gt;</a:t>
            </a:r>
            <a:r>
              <a:rPr lang="pt-BR" sz="1100" b="1" i="0" u="none" strike="sngStrike" dirty="0">
                <a:solidFill>
                  <a:srgbClr val="FF00FF"/>
                </a:solidFill>
                <a:effectLst/>
                <a:latin typeface="Calibri" panose="020F0502020204030204" pitchFamily="34" charset="0"/>
              </a:rPr>
              <a:t> AGENESIA VAGINAL COMPLETA</a:t>
            </a:r>
            <a:endParaRPr lang="pt-BR" sz="1100" b="1" i="0" u="none" strike="sngStrike" dirty="0">
              <a:solidFill>
                <a:srgbClr val="0000FF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1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PARCIALMENTE &gt; Qual porção está ausente?</a:t>
            </a:r>
          </a:p>
          <a:p>
            <a:pPr marL="1143000" lvl="2" indent="-228600"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1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SUPERIOR &gt; </a:t>
            </a:r>
            <a:r>
              <a:rPr lang="pt-BR" sz="1100" b="1" i="0" u="none" strike="sngStrike" dirty="0">
                <a:solidFill>
                  <a:srgbClr val="FF00FF"/>
                </a:solidFill>
                <a:effectLst/>
                <a:latin typeface="Calibri" panose="020F0502020204030204" pitchFamily="34" charset="0"/>
              </a:rPr>
              <a:t>AGENESIA VAGINAL SUPERIOR</a:t>
            </a:r>
            <a:r>
              <a:rPr lang="pt-BR" sz="11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 &gt; normalmente associada a agenesia / atresia cervical (</a:t>
            </a:r>
            <a:r>
              <a:rPr lang="pt-BR" sz="1100" b="1" i="0" u="none" strike="sng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cervicovaginal</a:t>
            </a:r>
            <a:r>
              <a:rPr lang="pt-BR" sz="11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) ou MRKH</a:t>
            </a:r>
          </a:p>
          <a:p>
            <a:pPr marL="1143000" lvl="2" indent="-228600" algn="l" rtl="0" fontAlgn="base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pt-BR" sz="11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INFERIOR &gt;  </a:t>
            </a:r>
            <a:r>
              <a:rPr lang="pt-BR" sz="1100" b="1" i="0" u="none" strike="sngStrike" dirty="0">
                <a:solidFill>
                  <a:srgbClr val="FF00FF"/>
                </a:solidFill>
                <a:effectLst/>
                <a:latin typeface="Calibri" panose="020F0502020204030204" pitchFamily="34" charset="0"/>
              </a:rPr>
              <a:t>AGENESIA VAGINAL INFERIOR </a:t>
            </a:r>
            <a:r>
              <a:rPr lang="pt-BR" sz="11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&gt; normalmente associada a </a:t>
            </a:r>
            <a:r>
              <a:rPr lang="pt-BR" sz="1100" b="1" i="0" u="none" strike="sng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hematometrocolpo</a:t>
            </a:r>
            <a:r>
              <a:rPr lang="pt-BR" sz="11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, com margem superior acima da sínfise púbica</a:t>
            </a:r>
          </a:p>
          <a:p>
            <a:pPr marL="742950" lvl="1" indent="-285750"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1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SIM, mas anormal &gt; Há distensão da luz por líquido ou sangue?</a:t>
            </a:r>
          </a:p>
          <a:p>
            <a:pPr marL="1143000" lvl="2" indent="-228600"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1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SIM, de toda extensão ou da parte superior visível &gt; verificar presença de </a:t>
            </a:r>
            <a:r>
              <a:rPr lang="pt-BR" sz="1100" b="1" i="0" u="none" strike="sngStrike" dirty="0">
                <a:solidFill>
                  <a:srgbClr val="FF00FF"/>
                </a:solidFill>
                <a:effectLst/>
                <a:latin typeface="Calibri" panose="020F0502020204030204" pitchFamily="34" charset="0"/>
              </a:rPr>
              <a:t>SEPTO TRANSVERSO</a:t>
            </a:r>
            <a:endParaRPr lang="pt-BR" sz="1100" b="1" i="0" u="none" strike="sngStrike" dirty="0">
              <a:solidFill>
                <a:srgbClr val="0000FF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1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SIM, mas só de uma parte e assimétrica &gt; verificar </a:t>
            </a:r>
            <a:r>
              <a:rPr lang="pt-BR" sz="1100" b="1" i="0" u="none" strike="sngStrike" dirty="0">
                <a:solidFill>
                  <a:srgbClr val="FF00FF"/>
                </a:solidFill>
                <a:effectLst/>
                <a:latin typeface="Calibri" panose="020F0502020204030204" pitchFamily="34" charset="0"/>
              </a:rPr>
              <a:t>SEPTO LONGITUDINAL OBLÍQUO OBSTRUTIVO (HEMIVAGINA OBSTRUÍDA)</a:t>
            </a:r>
            <a:r>
              <a:rPr lang="pt-BR" sz="11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, identificando uma </a:t>
            </a:r>
            <a:r>
              <a:rPr lang="pt-BR" sz="1100" b="1" i="0" u="none" strike="sng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hemivagina</a:t>
            </a:r>
            <a:r>
              <a:rPr lang="pt-BR" sz="11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 pérvia contralateral</a:t>
            </a:r>
          </a:p>
          <a:p>
            <a:pPr marL="1143000" lvl="2" indent="-228600"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1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NÃO &gt; a luz vaginal é única?</a:t>
            </a:r>
          </a:p>
          <a:p>
            <a:pPr marL="1600200" lvl="3" indent="-228600" algn="l" rtl="0" fontAlgn="base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pt-BR" sz="11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NÃO - verificar </a:t>
            </a:r>
            <a:r>
              <a:rPr lang="pt-BR" sz="1100" b="1" i="0" u="none" strike="sngStrike" dirty="0">
                <a:solidFill>
                  <a:srgbClr val="FF00FF"/>
                </a:solidFill>
                <a:effectLst/>
                <a:latin typeface="Calibri" panose="020F0502020204030204" pitchFamily="34" charset="0"/>
              </a:rPr>
              <a:t>SEPTO LONGITUDINAL</a:t>
            </a:r>
            <a:r>
              <a:rPr lang="pt-BR" sz="11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 não obstrutivo ou </a:t>
            </a:r>
            <a:r>
              <a:rPr lang="pt-BR" sz="1100" b="1" i="0" u="none" strike="sng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microperfurado</a:t>
            </a:r>
            <a:endParaRPr lang="pt-BR" sz="1100" b="1" i="0" u="none" strike="sngStrike" dirty="0">
              <a:solidFill>
                <a:srgbClr val="0000FF"/>
              </a:solidFill>
              <a:effectLst/>
              <a:latin typeface="Calibri" panose="020F0502020204030204" pitchFamily="34" charset="0"/>
            </a:endParaRPr>
          </a:p>
          <a:p>
            <a:r>
              <a:rPr lang="pt-BR" sz="11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SIM, porém há assimetria  - considerar outros diagnósticos</a:t>
            </a:r>
            <a:endParaRPr lang="pt-BR" strike="sngStrike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755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22338" y="1143000"/>
            <a:ext cx="50133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spcBef>
                <a:spcPts val="0"/>
              </a:spcBef>
              <a:spcAft>
                <a:spcPts val="800"/>
              </a:spcAft>
            </a:pPr>
            <a:r>
              <a:rPr lang="pt-BR" sz="18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. OUTRAS ANOMALIAS E CONDIÇÕES ASSOCIADAS</a:t>
            </a:r>
            <a:endParaRPr lang="pt-BR" sz="800" b="0" i="0" u="none" strike="sngStrike" dirty="0">
              <a:solidFill>
                <a:srgbClr val="000000"/>
              </a:solidFill>
              <a:effectLst/>
            </a:endParaRP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Procurar por anomalias do TGU: especialmente homolaterais a agenesias (UNICORNO e MRKH) e a septos vaginais obstrutivos.</a:t>
            </a:r>
          </a:p>
          <a:p>
            <a:pPr algn="l" rtl="0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b="1" i="0" u="none" strike="sngStrike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Endometriose: usualmente associada a ADM com componente obstrutivo (septo vaginal obstrutivo, corno uterino com endométrio funcionante e não comunicante, entre outros).</a:t>
            </a:r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271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9938" y="4713405"/>
            <a:ext cx="35099625" cy="10026815"/>
          </a:xfrm>
        </p:spPr>
        <p:txBody>
          <a:bodyPr anchor="b"/>
          <a:lstStyle>
            <a:lvl1pPr algn="ctr">
              <a:defRPr sz="2303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9938" y="15126892"/>
            <a:ext cx="35099625" cy="6953434"/>
          </a:xfrm>
        </p:spPr>
        <p:txBody>
          <a:bodyPr/>
          <a:lstStyle>
            <a:lvl1pPr marL="0" indent="0" algn="ctr">
              <a:buNone/>
              <a:defRPr sz="9212"/>
            </a:lvl1pPr>
            <a:lvl2pPr marL="1754962" indent="0" algn="ctr">
              <a:buNone/>
              <a:defRPr sz="7677"/>
            </a:lvl2pPr>
            <a:lvl3pPr marL="3509924" indent="0" algn="ctr">
              <a:buNone/>
              <a:defRPr sz="6909"/>
            </a:lvl3pPr>
            <a:lvl4pPr marL="5264887" indent="0" algn="ctr">
              <a:buNone/>
              <a:defRPr sz="6142"/>
            </a:lvl4pPr>
            <a:lvl5pPr marL="7019849" indent="0" algn="ctr">
              <a:buNone/>
              <a:defRPr sz="6142"/>
            </a:lvl5pPr>
            <a:lvl6pPr marL="8774811" indent="0" algn="ctr">
              <a:buNone/>
              <a:defRPr sz="6142"/>
            </a:lvl6pPr>
            <a:lvl7pPr marL="10529773" indent="0" algn="ctr">
              <a:buNone/>
              <a:defRPr sz="6142"/>
            </a:lvl7pPr>
            <a:lvl8pPr marL="12284735" indent="0" algn="ctr">
              <a:buNone/>
              <a:defRPr sz="6142"/>
            </a:lvl8pPr>
            <a:lvl9pPr marL="14039698" indent="0" algn="ctr">
              <a:buNone/>
              <a:defRPr sz="6142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FF392-8820-4809-89E8-68064A440F3F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4111836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FF392-8820-4809-89E8-68064A440F3F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308857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490892" y="1533356"/>
            <a:ext cx="10091142" cy="2440702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17466" y="1533356"/>
            <a:ext cx="29688433" cy="2440702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FF392-8820-4809-89E8-68064A440F3F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131987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FF392-8820-4809-89E8-68064A440F3F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924676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091" y="7180110"/>
            <a:ext cx="40364569" cy="11980175"/>
          </a:xfrm>
        </p:spPr>
        <p:txBody>
          <a:bodyPr anchor="b"/>
          <a:lstStyle>
            <a:lvl1pPr>
              <a:defRPr sz="2303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3091" y="19273622"/>
            <a:ext cx="40364569" cy="6300091"/>
          </a:xfrm>
        </p:spPr>
        <p:txBody>
          <a:bodyPr/>
          <a:lstStyle>
            <a:lvl1pPr marL="0" indent="0">
              <a:buNone/>
              <a:defRPr sz="9212">
                <a:solidFill>
                  <a:schemeClr val="tx1">
                    <a:tint val="75000"/>
                  </a:schemeClr>
                </a:solidFill>
              </a:defRPr>
            </a:lvl1pPr>
            <a:lvl2pPr marL="1754962" indent="0">
              <a:buNone/>
              <a:defRPr sz="7677">
                <a:solidFill>
                  <a:schemeClr val="tx1">
                    <a:tint val="75000"/>
                  </a:schemeClr>
                </a:solidFill>
              </a:defRPr>
            </a:lvl2pPr>
            <a:lvl3pPr marL="3509924" indent="0">
              <a:buNone/>
              <a:defRPr sz="6909">
                <a:solidFill>
                  <a:schemeClr val="tx1">
                    <a:tint val="75000"/>
                  </a:schemeClr>
                </a:solidFill>
              </a:defRPr>
            </a:lvl3pPr>
            <a:lvl4pPr marL="5264887" indent="0">
              <a:buNone/>
              <a:defRPr sz="6142">
                <a:solidFill>
                  <a:schemeClr val="tx1">
                    <a:tint val="75000"/>
                  </a:schemeClr>
                </a:solidFill>
              </a:defRPr>
            </a:lvl4pPr>
            <a:lvl5pPr marL="7019849" indent="0">
              <a:buNone/>
              <a:defRPr sz="6142">
                <a:solidFill>
                  <a:schemeClr val="tx1">
                    <a:tint val="75000"/>
                  </a:schemeClr>
                </a:solidFill>
              </a:defRPr>
            </a:lvl5pPr>
            <a:lvl6pPr marL="8774811" indent="0">
              <a:buNone/>
              <a:defRPr sz="6142">
                <a:solidFill>
                  <a:schemeClr val="tx1">
                    <a:tint val="75000"/>
                  </a:schemeClr>
                </a:solidFill>
              </a:defRPr>
            </a:lvl6pPr>
            <a:lvl7pPr marL="10529773" indent="0">
              <a:buNone/>
              <a:defRPr sz="6142">
                <a:solidFill>
                  <a:schemeClr val="tx1">
                    <a:tint val="75000"/>
                  </a:schemeClr>
                </a:solidFill>
              </a:defRPr>
            </a:lvl7pPr>
            <a:lvl8pPr marL="12284735" indent="0">
              <a:buNone/>
              <a:defRPr sz="6142">
                <a:solidFill>
                  <a:schemeClr val="tx1">
                    <a:tint val="75000"/>
                  </a:schemeClr>
                </a:solidFill>
              </a:defRPr>
            </a:lvl8pPr>
            <a:lvl9pPr marL="14039698" indent="0">
              <a:buNone/>
              <a:defRPr sz="61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C15E5-A128-432B-8525-0E163B089BEA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936699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7465" y="7666780"/>
            <a:ext cx="19889788" cy="1827360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92247" y="7666780"/>
            <a:ext cx="19889788" cy="1827360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64855-08D0-4716-88B8-3981803CB350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3242914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1" y="1533358"/>
            <a:ext cx="40364569" cy="556675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3563" y="7060106"/>
            <a:ext cx="19798380" cy="3460049"/>
          </a:xfrm>
        </p:spPr>
        <p:txBody>
          <a:bodyPr anchor="b"/>
          <a:lstStyle>
            <a:lvl1pPr marL="0" indent="0">
              <a:buNone/>
              <a:defRPr sz="9212" b="1"/>
            </a:lvl1pPr>
            <a:lvl2pPr marL="1754962" indent="0">
              <a:buNone/>
              <a:defRPr sz="7677" b="1"/>
            </a:lvl2pPr>
            <a:lvl3pPr marL="3509924" indent="0">
              <a:buNone/>
              <a:defRPr sz="6909" b="1"/>
            </a:lvl3pPr>
            <a:lvl4pPr marL="5264887" indent="0">
              <a:buNone/>
              <a:defRPr sz="6142" b="1"/>
            </a:lvl4pPr>
            <a:lvl5pPr marL="7019849" indent="0">
              <a:buNone/>
              <a:defRPr sz="6142" b="1"/>
            </a:lvl5pPr>
            <a:lvl6pPr marL="8774811" indent="0">
              <a:buNone/>
              <a:defRPr sz="6142" b="1"/>
            </a:lvl6pPr>
            <a:lvl7pPr marL="10529773" indent="0">
              <a:buNone/>
              <a:defRPr sz="6142" b="1"/>
            </a:lvl7pPr>
            <a:lvl8pPr marL="12284735" indent="0">
              <a:buNone/>
              <a:defRPr sz="6142" b="1"/>
            </a:lvl8pPr>
            <a:lvl9pPr marL="14039698" indent="0">
              <a:buNone/>
              <a:defRPr sz="614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23563" y="10520155"/>
            <a:ext cx="19798380" cy="1547356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692247" y="7060106"/>
            <a:ext cx="19895883" cy="3460049"/>
          </a:xfrm>
        </p:spPr>
        <p:txBody>
          <a:bodyPr anchor="b"/>
          <a:lstStyle>
            <a:lvl1pPr marL="0" indent="0">
              <a:buNone/>
              <a:defRPr sz="9212" b="1"/>
            </a:lvl1pPr>
            <a:lvl2pPr marL="1754962" indent="0">
              <a:buNone/>
              <a:defRPr sz="7677" b="1"/>
            </a:lvl2pPr>
            <a:lvl3pPr marL="3509924" indent="0">
              <a:buNone/>
              <a:defRPr sz="6909" b="1"/>
            </a:lvl3pPr>
            <a:lvl4pPr marL="5264887" indent="0">
              <a:buNone/>
              <a:defRPr sz="6142" b="1"/>
            </a:lvl4pPr>
            <a:lvl5pPr marL="7019849" indent="0">
              <a:buNone/>
              <a:defRPr sz="6142" b="1"/>
            </a:lvl5pPr>
            <a:lvl6pPr marL="8774811" indent="0">
              <a:buNone/>
              <a:defRPr sz="6142" b="1"/>
            </a:lvl6pPr>
            <a:lvl7pPr marL="10529773" indent="0">
              <a:buNone/>
              <a:defRPr sz="6142" b="1"/>
            </a:lvl7pPr>
            <a:lvl8pPr marL="12284735" indent="0">
              <a:buNone/>
              <a:defRPr sz="6142" b="1"/>
            </a:lvl8pPr>
            <a:lvl9pPr marL="14039698" indent="0">
              <a:buNone/>
              <a:defRPr sz="614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692247" y="10520155"/>
            <a:ext cx="19895883" cy="1547356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37032-B8B2-446E-B2DF-18ACFCA6FE97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95786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FF392-8820-4809-89E8-68064A440F3F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618934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FF392-8820-4809-89E8-68064A440F3F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798953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3" y="1920028"/>
            <a:ext cx="15094056" cy="6720099"/>
          </a:xfrm>
        </p:spPr>
        <p:txBody>
          <a:bodyPr anchor="b"/>
          <a:lstStyle>
            <a:lvl1pPr>
              <a:defRPr sz="1228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5883" y="4146730"/>
            <a:ext cx="23692247" cy="20466969"/>
          </a:xfrm>
        </p:spPr>
        <p:txBody>
          <a:bodyPr/>
          <a:lstStyle>
            <a:lvl1pPr>
              <a:defRPr sz="12283"/>
            </a:lvl1pPr>
            <a:lvl2pPr>
              <a:defRPr sz="10748"/>
            </a:lvl2pPr>
            <a:lvl3pPr>
              <a:defRPr sz="9212"/>
            </a:lvl3pPr>
            <a:lvl4pPr>
              <a:defRPr sz="7677"/>
            </a:lvl4pPr>
            <a:lvl5pPr>
              <a:defRPr sz="7677"/>
            </a:lvl5pPr>
            <a:lvl6pPr>
              <a:defRPr sz="7677"/>
            </a:lvl6pPr>
            <a:lvl7pPr>
              <a:defRPr sz="7677"/>
            </a:lvl7pPr>
            <a:lvl8pPr>
              <a:defRPr sz="7677"/>
            </a:lvl8pPr>
            <a:lvl9pPr>
              <a:defRPr sz="7677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3563" y="8640127"/>
            <a:ext cx="15094056" cy="16006905"/>
          </a:xfrm>
        </p:spPr>
        <p:txBody>
          <a:bodyPr/>
          <a:lstStyle>
            <a:lvl1pPr marL="0" indent="0">
              <a:buNone/>
              <a:defRPr sz="6142"/>
            </a:lvl1pPr>
            <a:lvl2pPr marL="1754962" indent="0">
              <a:buNone/>
              <a:defRPr sz="5374"/>
            </a:lvl2pPr>
            <a:lvl3pPr marL="3509924" indent="0">
              <a:buNone/>
              <a:defRPr sz="4606"/>
            </a:lvl3pPr>
            <a:lvl4pPr marL="5264887" indent="0">
              <a:buNone/>
              <a:defRPr sz="3839"/>
            </a:lvl4pPr>
            <a:lvl5pPr marL="7019849" indent="0">
              <a:buNone/>
              <a:defRPr sz="3839"/>
            </a:lvl5pPr>
            <a:lvl6pPr marL="8774811" indent="0">
              <a:buNone/>
              <a:defRPr sz="3839"/>
            </a:lvl6pPr>
            <a:lvl7pPr marL="10529773" indent="0">
              <a:buNone/>
              <a:defRPr sz="3839"/>
            </a:lvl7pPr>
            <a:lvl8pPr marL="12284735" indent="0">
              <a:buNone/>
              <a:defRPr sz="3839"/>
            </a:lvl8pPr>
            <a:lvl9pPr marL="14039698" indent="0">
              <a:buNone/>
              <a:defRPr sz="3839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AAD8C-7954-427B-9B40-7724AE7F19B0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30970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3" y="1920028"/>
            <a:ext cx="15094056" cy="6720099"/>
          </a:xfrm>
        </p:spPr>
        <p:txBody>
          <a:bodyPr anchor="b"/>
          <a:lstStyle>
            <a:lvl1pPr>
              <a:defRPr sz="1228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895883" y="4146730"/>
            <a:ext cx="23692247" cy="20466969"/>
          </a:xfrm>
        </p:spPr>
        <p:txBody>
          <a:bodyPr anchor="t"/>
          <a:lstStyle>
            <a:lvl1pPr marL="0" indent="0">
              <a:buNone/>
              <a:defRPr sz="12283"/>
            </a:lvl1pPr>
            <a:lvl2pPr marL="1754962" indent="0">
              <a:buNone/>
              <a:defRPr sz="10748"/>
            </a:lvl2pPr>
            <a:lvl3pPr marL="3509924" indent="0">
              <a:buNone/>
              <a:defRPr sz="9212"/>
            </a:lvl3pPr>
            <a:lvl4pPr marL="5264887" indent="0">
              <a:buNone/>
              <a:defRPr sz="7677"/>
            </a:lvl4pPr>
            <a:lvl5pPr marL="7019849" indent="0">
              <a:buNone/>
              <a:defRPr sz="7677"/>
            </a:lvl5pPr>
            <a:lvl6pPr marL="8774811" indent="0">
              <a:buNone/>
              <a:defRPr sz="7677"/>
            </a:lvl6pPr>
            <a:lvl7pPr marL="10529773" indent="0">
              <a:buNone/>
              <a:defRPr sz="7677"/>
            </a:lvl7pPr>
            <a:lvl8pPr marL="12284735" indent="0">
              <a:buNone/>
              <a:defRPr sz="7677"/>
            </a:lvl8pPr>
            <a:lvl9pPr marL="14039698" indent="0">
              <a:buNone/>
              <a:defRPr sz="7677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3563" y="8640127"/>
            <a:ext cx="15094056" cy="16006905"/>
          </a:xfrm>
        </p:spPr>
        <p:txBody>
          <a:bodyPr/>
          <a:lstStyle>
            <a:lvl1pPr marL="0" indent="0">
              <a:buNone/>
              <a:defRPr sz="6142"/>
            </a:lvl1pPr>
            <a:lvl2pPr marL="1754962" indent="0">
              <a:buNone/>
              <a:defRPr sz="5374"/>
            </a:lvl2pPr>
            <a:lvl3pPr marL="3509924" indent="0">
              <a:buNone/>
              <a:defRPr sz="4606"/>
            </a:lvl3pPr>
            <a:lvl4pPr marL="5264887" indent="0">
              <a:buNone/>
              <a:defRPr sz="3839"/>
            </a:lvl4pPr>
            <a:lvl5pPr marL="7019849" indent="0">
              <a:buNone/>
              <a:defRPr sz="3839"/>
            </a:lvl5pPr>
            <a:lvl6pPr marL="8774811" indent="0">
              <a:buNone/>
              <a:defRPr sz="3839"/>
            </a:lvl6pPr>
            <a:lvl7pPr marL="10529773" indent="0">
              <a:buNone/>
              <a:defRPr sz="3839"/>
            </a:lvl7pPr>
            <a:lvl8pPr marL="12284735" indent="0">
              <a:buNone/>
              <a:defRPr sz="3839"/>
            </a:lvl8pPr>
            <a:lvl9pPr marL="14039698" indent="0">
              <a:buNone/>
              <a:defRPr sz="3839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F8050-0445-47D0-B478-8DC81369601C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8741080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7466" y="1533358"/>
            <a:ext cx="40364569" cy="55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7466" y="7666780"/>
            <a:ext cx="40364569" cy="1827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17465" y="26693729"/>
            <a:ext cx="10529888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6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02335" y="26693729"/>
            <a:ext cx="15794831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6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52147" y="26693729"/>
            <a:ext cx="10529888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6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0FF392-8820-4809-89E8-68064A440F3F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05147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hf sldNum="0" hdr="0" ftr="0" dt="0"/>
  <p:txStyles>
    <p:titleStyle>
      <a:lvl1pPr algn="l" defTabSz="3509924" rtl="0" eaLnBrk="1" latinLnBrk="0" hangingPunct="1">
        <a:lnSpc>
          <a:spcPct val="90000"/>
        </a:lnSpc>
        <a:spcBef>
          <a:spcPct val="0"/>
        </a:spcBef>
        <a:buNone/>
        <a:defRPr sz="168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77481" indent="-877481" algn="l" defTabSz="3509924" rtl="0" eaLnBrk="1" latinLnBrk="0" hangingPunct="1">
        <a:lnSpc>
          <a:spcPct val="90000"/>
        </a:lnSpc>
        <a:spcBef>
          <a:spcPts val="3839"/>
        </a:spcBef>
        <a:buFont typeface="Arial" panose="020B0604020202020204" pitchFamily="34" charset="0"/>
        <a:buChar char="•"/>
        <a:defRPr sz="10748" kern="1200">
          <a:solidFill>
            <a:schemeClr val="tx1"/>
          </a:solidFill>
          <a:latin typeface="+mn-lt"/>
          <a:ea typeface="+mn-ea"/>
          <a:cs typeface="+mn-cs"/>
        </a:defRPr>
      </a:lvl1pPr>
      <a:lvl2pPr marL="2632443" indent="-877481" algn="l" defTabSz="3509924" rtl="0" eaLnBrk="1" latinLnBrk="0" hangingPunct="1">
        <a:lnSpc>
          <a:spcPct val="90000"/>
        </a:lnSpc>
        <a:spcBef>
          <a:spcPts val="1919"/>
        </a:spcBef>
        <a:buFont typeface="Arial" panose="020B0604020202020204" pitchFamily="34" charset="0"/>
        <a:buChar char="•"/>
        <a:defRPr sz="9212" kern="1200">
          <a:solidFill>
            <a:schemeClr val="tx1"/>
          </a:solidFill>
          <a:latin typeface="+mn-lt"/>
          <a:ea typeface="+mn-ea"/>
          <a:cs typeface="+mn-cs"/>
        </a:defRPr>
      </a:lvl2pPr>
      <a:lvl3pPr marL="4387406" indent="-877481" algn="l" defTabSz="3509924" rtl="0" eaLnBrk="1" latinLnBrk="0" hangingPunct="1">
        <a:lnSpc>
          <a:spcPct val="90000"/>
        </a:lnSpc>
        <a:spcBef>
          <a:spcPts val="1919"/>
        </a:spcBef>
        <a:buFont typeface="Arial" panose="020B0604020202020204" pitchFamily="34" charset="0"/>
        <a:buChar char="•"/>
        <a:defRPr sz="7677" kern="1200">
          <a:solidFill>
            <a:schemeClr val="tx1"/>
          </a:solidFill>
          <a:latin typeface="+mn-lt"/>
          <a:ea typeface="+mn-ea"/>
          <a:cs typeface="+mn-cs"/>
        </a:defRPr>
      </a:lvl3pPr>
      <a:lvl4pPr marL="6142368" indent="-877481" algn="l" defTabSz="3509924" rtl="0" eaLnBrk="1" latinLnBrk="0" hangingPunct="1">
        <a:lnSpc>
          <a:spcPct val="90000"/>
        </a:lnSpc>
        <a:spcBef>
          <a:spcPts val="1919"/>
        </a:spcBef>
        <a:buFont typeface="Arial" panose="020B0604020202020204" pitchFamily="34" charset="0"/>
        <a:buChar char="•"/>
        <a:defRPr sz="6909" kern="1200">
          <a:solidFill>
            <a:schemeClr val="tx1"/>
          </a:solidFill>
          <a:latin typeface="+mn-lt"/>
          <a:ea typeface="+mn-ea"/>
          <a:cs typeface="+mn-cs"/>
        </a:defRPr>
      </a:lvl4pPr>
      <a:lvl5pPr marL="7897330" indent="-877481" algn="l" defTabSz="3509924" rtl="0" eaLnBrk="1" latinLnBrk="0" hangingPunct="1">
        <a:lnSpc>
          <a:spcPct val="90000"/>
        </a:lnSpc>
        <a:spcBef>
          <a:spcPts val="1919"/>
        </a:spcBef>
        <a:buFont typeface="Arial" panose="020B0604020202020204" pitchFamily="34" charset="0"/>
        <a:buChar char="•"/>
        <a:defRPr sz="6909" kern="1200">
          <a:solidFill>
            <a:schemeClr val="tx1"/>
          </a:solidFill>
          <a:latin typeface="+mn-lt"/>
          <a:ea typeface="+mn-ea"/>
          <a:cs typeface="+mn-cs"/>
        </a:defRPr>
      </a:lvl5pPr>
      <a:lvl6pPr marL="9652292" indent="-877481" algn="l" defTabSz="3509924" rtl="0" eaLnBrk="1" latinLnBrk="0" hangingPunct="1">
        <a:lnSpc>
          <a:spcPct val="90000"/>
        </a:lnSpc>
        <a:spcBef>
          <a:spcPts val="1919"/>
        </a:spcBef>
        <a:buFont typeface="Arial" panose="020B0604020202020204" pitchFamily="34" charset="0"/>
        <a:buChar char="•"/>
        <a:defRPr sz="6909" kern="1200">
          <a:solidFill>
            <a:schemeClr val="tx1"/>
          </a:solidFill>
          <a:latin typeface="+mn-lt"/>
          <a:ea typeface="+mn-ea"/>
          <a:cs typeface="+mn-cs"/>
        </a:defRPr>
      </a:lvl6pPr>
      <a:lvl7pPr marL="11407254" indent="-877481" algn="l" defTabSz="3509924" rtl="0" eaLnBrk="1" latinLnBrk="0" hangingPunct="1">
        <a:lnSpc>
          <a:spcPct val="90000"/>
        </a:lnSpc>
        <a:spcBef>
          <a:spcPts val="1919"/>
        </a:spcBef>
        <a:buFont typeface="Arial" panose="020B0604020202020204" pitchFamily="34" charset="0"/>
        <a:buChar char="•"/>
        <a:defRPr sz="6909" kern="1200">
          <a:solidFill>
            <a:schemeClr val="tx1"/>
          </a:solidFill>
          <a:latin typeface="+mn-lt"/>
          <a:ea typeface="+mn-ea"/>
          <a:cs typeface="+mn-cs"/>
        </a:defRPr>
      </a:lvl7pPr>
      <a:lvl8pPr marL="13162217" indent="-877481" algn="l" defTabSz="3509924" rtl="0" eaLnBrk="1" latinLnBrk="0" hangingPunct="1">
        <a:lnSpc>
          <a:spcPct val="90000"/>
        </a:lnSpc>
        <a:spcBef>
          <a:spcPts val="1919"/>
        </a:spcBef>
        <a:buFont typeface="Arial" panose="020B0604020202020204" pitchFamily="34" charset="0"/>
        <a:buChar char="•"/>
        <a:defRPr sz="6909" kern="1200">
          <a:solidFill>
            <a:schemeClr val="tx1"/>
          </a:solidFill>
          <a:latin typeface="+mn-lt"/>
          <a:ea typeface="+mn-ea"/>
          <a:cs typeface="+mn-cs"/>
        </a:defRPr>
      </a:lvl8pPr>
      <a:lvl9pPr marL="14917179" indent="-877481" algn="l" defTabSz="3509924" rtl="0" eaLnBrk="1" latinLnBrk="0" hangingPunct="1">
        <a:lnSpc>
          <a:spcPct val="90000"/>
        </a:lnSpc>
        <a:spcBef>
          <a:spcPts val="1919"/>
        </a:spcBef>
        <a:buFont typeface="Arial" panose="020B0604020202020204" pitchFamily="34" charset="0"/>
        <a:buChar char="•"/>
        <a:defRPr sz="69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09924" rtl="0" eaLnBrk="1" latinLnBrk="0" hangingPunct="1">
        <a:defRPr sz="6909" kern="1200">
          <a:solidFill>
            <a:schemeClr val="tx1"/>
          </a:solidFill>
          <a:latin typeface="+mn-lt"/>
          <a:ea typeface="+mn-ea"/>
          <a:cs typeface="+mn-cs"/>
        </a:defRPr>
      </a:lvl1pPr>
      <a:lvl2pPr marL="1754962" algn="l" defTabSz="3509924" rtl="0" eaLnBrk="1" latinLnBrk="0" hangingPunct="1">
        <a:defRPr sz="6909" kern="1200">
          <a:solidFill>
            <a:schemeClr val="tx1"/>
          </a:solidFill>
          <a:latin typeface="+mn-lt"/>
          <a:ea typeface="+mn-ea"/>
          <a:cs typeface="+mn-cs"/>
        </a:defRPr>
      </a:lvl2pPr>
      <a:lvl3pPr marL="3509924" algn="l" defTabSz="3509924" rtl="0" eaLnBrk="1" latinLnBrk="0" hangingPunct="1">
        <a:defRPr sz="6909" kern="1200">
          <a:solidFill>
            <a:schemeClr val="tx1"/>
          </a:solidFill>
          <a:latin typeface="+mn-lt"/>
          <a:ea typeface="+mn-ea"/>
          <a:cs typeface="+mn-cs"/>
        </a:defRPr>
      </a:lvl3pPr>
      <a:lvl4pPr marL="5264887" algn="l" defTabSz="3509924" rtl="0" eaLnBrk="1" latinLnBrk="0" hangingPunct="1">
        <a:defRPr sz="6909" kern="1200">
          <a:solidFill>
            <a:schemeClr val="tx1"/>
          </a:solidFill>
          <a:latin typeface="+mn-lt"/>
          <a:ea typeface="+mn-ea"/>
          <a:cs typeface="+mn-cs"/>
        </a:defRPr>
      </a:lvl4pPr>
      <a:lvl5pPr marL="7019849" algn="l" defTabSz="3509924" rtl="0" eaLnBrk="1" latinLnBrk="0" hangingPunct="1">
        <a:defRPr sz="6909" kern="1200">
          <a:solidFill>
            <a:schemeClr val="tx1"/>
          </a:solidFill>
          <a:latin typeface="+mn-lt"/>
          <a:ea typeface="+mn-ea"/>
          <a:cs typeface="+mn-cs"/>
        </a:defRPr>
      </a:lvl5pPr>
      <a:lvl6pPr marL="8774811" algn="l" defTabSz="3509924" rtl="0" eaLnBrk="1" latinLnBrk="0" hangingPunct="1">
        <a:defRPr sz="6909" kern="1200">
          <a:solidFill>
            <a:schemeClr val="tx1"/>
          </a:solidFill>
          <a:latin typeface="+mn-lt"/>
          <a:ea typeface="+mn-ea"/>
          <a:cs typeface="+mn-cs"/>
        </a:defRPr>
      </a:lvl6pPr>
      <a:lvl7pPr marL="10529773" algn="l" defTabSz="3509924" rtl="0" eaLnBrk="1" latinLnBrk="0" hangingPunct="1">
        <a:defRPr sz="6909" kern="1200">
          <a:solidFill>
            <a:schemeClr val="tx1"/>
          </a:solidFill>
          <a:latin typeface="+mn-lt"/>
          <a:ea typeface="+mn-ea"/>
          <a:cs typeface="+mn-cs"/>
        </a:defRPr>
      </a:lvl7pPr>
      <a:lvl8pPr marL="12284735" algn="l" defTabSz="3509924" rtl="0" eaLnBrk="1" latinLnBrk="0" hangingPunct="1">
        <a:defRPr sz="6909" kern="1200">
          <a:solidFill>
            <a:schemeClr val="tx1"/>
          </a:solidFill>
          <a:latin typeface="+mn-lt"/>
          <a:ea typeface="+mn-ea"/>
          <a:cs typeface="+mn-cs"/>
        </a:defRPr>
      </a:lvl8pPr>
      <a:lvl9pPr marL="14039698" algn="l" defTabSz="3509924" rtl="0" eaLnBrk="1" latinLnBrk="0" hangingPunct="1">
        <a:defRPr sz="6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>
            <a:extLst>
              <a:ext uri="{FF2B5EF4-FFF2-40B4-BE49-F238E27FC236}">
                <a16:creationId xmlns:a16="http://schemas.microsoft.com/office/drawing/2014/main" id="{0A8344A5-E7D1-967C-8A95-0394C6F00092}"/>
              </a:ext>
            </a:extLst>
          </p:cNvPr>
          <p:cNvSpPr/>
          <p:nvPr/>
        </p:nvSpPr>
        <p:spPr>
          <a:xfrm>
            <a:off x="5416" y="7346385"/>
            <a:ext cx="46788668" cy="396575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54613"/>
            <a:endParaRPr lang="pt-BR" sz="6909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338F88B-0D76-5962-799C-8CEF65C9099B}"/>
              </a:ext>
            </a:extLst>
          </p:cNvPr>
          <p:cNvSpPr/>
          <p:nvPr/>
        </p:nvSpPr>
        <p:spPr>
          <a:xfrm>
            <a:off x="5416" y="18459149"/>
            <a:ext cx="46788668" cy="867130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54613"/>
            <a:endParaRPr lang="pt-BR" sz="6909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84DAA93-E21E-1E0F-6153-E9FFC5069B49}"/>
              </a:ext>
            </a:extLst>
          </p:cNvPr>
          <p:cNvSpPr/>
          <p:nvPr/>
        </p:nvSpPr>
        <p:spPr>
          <a:xfrm>
            <a:off x="5416" y="1669969"/>
            <a:ext cx="46788668" cy="538472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54613"/>
            <a:endParaRPr lang="pt-BR" sz="6909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128" name="Agrupar 127">
            <a:extLst>
              <a:ext uri="{FF2B5EF4-FFF2-40B4-BE49-F238E27FC236}">
                <a16:creationId xmlns:a16="http://schemas.microsoft.com/office/drawing/2014/main" id="{16B87FDF-72F5-08E8-5973-71CA9A370BFF}"/>
              </a:ext>
            </a:extLst>
          </p:cNvPr>
          <p:cNvGrpSpPr/>
          <p:nvPr/>
        </p:nvGrpSpPr>
        <p:grpSpPr>
          <a:xfrm>
            <a:off x="285891" y="2137686"/>
            <a:ext cx="27555348" cy="4498613"/>
            <a:chOff x="137838" y="114404"/>
            <a:chExt cx="7180260" cy="1172230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F09B5538-2785-F253-B6A3-0CF9E9B2D907}"/>
                </a:ext>
              </a:extLst>
            </p:cNvPr>
            <p:cNvSpPr/>
            <p:nvPr/>
          </p:nvSpPr>
          <p:spPr>
            <a:xfrm>
              <a:off x="137838" y="114404"/>
              <a:ext cx="1771650" cy="4156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54613"/>
              <a:r>
                <a:rPr lang="pt-BR" sz="4606" dirty="0">
                  <a:solidFill>
                    <a:srgbClr val="FFFFFF"/>
                  </a:solidFill>
                  <a:latin typeface="Corbel" panose="020B0503020204020204" pitchFamily="34" charset="0"/>
                </a:rPr>
                <a:t>Ausência do colo uterino</a:t>
              </a:r>
            </a:p>
          </p:txBody>
        </p:sp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17F90EAC-D9AC-65AB-3FBF-AB379ED6A88A}"/>
                </a:ext>
              </a:extLst>
            </p:cNvPr>
            <p:cNvSpPr/>
            <p:nvPr/>
          </p:nvSpPr>
          <p:spPr>
            <a:xfrm>
              <a:off x="2309538" y="114404"/>
              <a:ext cx="2139950" cy="415692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54613"/>
              <a:r>
                <a:rPr lang="pt-BR" sz="4606" b="1" dirty="0">
                  <a:solidFill>
                    <a:srgbClr val="FFFFFF"/>
                  </a:solidFill>
                  <a:latin typeface="Corbel" panose="020B0503020204020204" pitchFamily="34" charset="0"/>
                </a:rPr>
                <a:t>AGENESIA CERVICAL</a:t>
              </a:r>
            </a:p>
          </p:txBody>
        </p: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1DB48C04-471C-E2C8-C175-94395616A791}"/>
                </a:ext>
              </a:extLst>
            </p:cNvPr>
            <p:cNvSpPr/>
            <p:nvPr/>
          </p:nvSpPr>
          <p:spPr>
            <a:xfrm>
              <a:off x="2309537" y="643699"/>
              <a:ext cx="2139949" cy="642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54613"/>
              <a:r>
                <a:rPr lang="pt-BR" sz="4606" dirty="0">
                  <a:solidFill>
                    <a:srgbClr val="FFFFFF"/>
                  </a:solidFill>
                  <a:latin typeface="Corbel" panose="020B0503020204020204" pitchFamily="34" charset="0"/>
                </a:rPr>
                <a:t>+ ausência do útero + hipoplasia variável da vagina superior</a:t>
              </a:r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0A9A565B-8C93-A6AB-4F14-CD5E505CC4D1}"/>
                </a:ext>
              </a:extLst>
            </p:cNvPr>
            <p:cNvSpPr/>
            <p:nvPr/>
          </p:nvSpPr>
          <p:spPr>
            <a:xfrm>
              <a:off x="4849535" y="727042"/>
              <a:ext cx="2468563" cy="476248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54613"/>
              <a:r>
                <a:rPr lang="pt-BR" sz="4606" b="1" dirty="0">
                  <a:solidFill>
                    <a:srgbClr val="FFFFFF"/>
                  </a:solidFill>
                  <a:latin typeface="Corbel" panose="020B0503020204020204" pitchFamily="34" charset="0"/>
                </a:rPr>
                <a:t>AGENESIA COMPLETA</a:t>
              </a:r>
            </a:p>
          </p:txBody>
        </p: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B56028CE-40D1-4093-A9E8-F7111DAE80F7}"/>
                </a:ext>
              </a:extLst>
            </p:cNvPr>
            <p:cNvCxnSpPr>
              <a:cxnSpLocks/>
              <a:stCxn id="2" idx="3"/>
              <a:endCxn id="3" idx="1"/>
            </p:cNvCxnSpPr>
            <p:nvPr/>
          </p:nvCxnSpPr>
          <p:spPr>
            <a:xfrm>
              <a:off x="1909488" y="322250"/>
              <a:ext cx="4000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1C101A44-1FF0-328F-2CDA-7FAF7736BC5F}"/>
                </a:ext>
              </a:extLst>
            </p:cNvPr>
            <p:cNvCxnSpPr>
              <a:cxnSpLocks/>
              <a:stCxn id="5" idx="1"/>
              <a:endCxn id="4" idx="3"/>
            </p:cNvCxnSpPr>
            <p:nvPr/>
          </p:nvCxnSpPr>
          <p:spPr>
            <a:xfrm flipH="1">
              <a:off x="4449486" y="965166"/>
              <a:ext cx="400049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Angulado 86">
              <a:extLst>
                <a:ext uri="{FF2B5EF4-FFF2-40B4-BE49-F238E27FC236}">
                  <a16:creationId xmlns:a16="http://schemas.microsoft.com/office/drawing/2014/main" id="{CD226EDE-C505-4D57-C94B-281B4F966920}"/>
                </a:ext>
              </a:extLst>
            </p:cNvPr>
            <p:cNvCxnSpPr>
              <a:stCxn id="2" idx="3"/>
              <a:endCxn id="4" idx="1"/>
            </p:cNvCxnSpPr>
            <p:nvPr/>
          </p:nvCxnSpPr>
          <p:spPr>
            <a:xfrm>
              <a:off x="1909488" y="322250"/>
              <a:ext cx="400049" cy="642917"/>
            </a:xfrm>
            <a:prstGeom prst="bentConnector3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6" name="Imagem 135">
            <a:extLst>
              <a:ext uri="{FF2B5EF4-FFF2-40B4-BE49-F238E27FC236}">
                <a16:creationId xmlns:a16="http://schemas.microsoft.com/office/drawing/2014/main" id="{348873BD-ED43-4183-9164-3BEF2CFD2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7597" y="1715381"/>
            <a:ext cx="2373205" cy="2003607"/>
          </a:xfrm>
          <a:prstGeom prst="rect">
            <a:avLst/>
          </a:prstGeom>
        </p:spPr>
      </p:pic>
      <p:pic>
        <p:nvPicPr>
          <p:cNvPr id="137" name="Imagem 136">
            <a:extLst>
              <a:ext uri="{FF2B5EF4-FFF2-40B4-BE49-F238E27FC236}">
                <a16:creationId xmlns:a16="http://schemas.microsoft.com/office/drawing/2014/main" id="{E81C88FE-7B79-BA45-6EBF-49C26831D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3511" y="4034921"/>
            <a:ext cx="2729153" cy="2217909"/>
          </a:xfrm>
          <a:prstGeom prst="rect">
            <a:avLst/>
          </a:prstGeom>
        </p:spPr>
      </p:pic>
      <p:grpSp>
        <p:nvGrpSpPr>
          <p:cNvPr id="38" name="Agrupar 37">
            <a:extLst>
              <a:ext uri="{FF2B5EF4-FFF2-40B4-BE49-F238E27FC236}">
                <a16:creationId xmlns:a16="http://schemas.microsoft.com/office/drawing/2014/main" id="{891EA1B2-04BF-F1A8-44A0-2FCD2A3D160C}"/>
              </a:ext>
            </a:extLst>
          </p:cNvPr>
          <p:cNvGrpSpPr/>
          <p:nvPr/>
        </p:nvGrpSpPr>
        <p:grpSpPr>
          <a:xfrm>
            <a:off x="223229" y="7783618"/>
            <a:ext cx="17226849" cy="3134522"/>
            <a:chOff x="122391" y="1603009"/>
            <a:chExt cx="4488902" cy="816781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2919011-D5B3-C770-B6D8-5D5B720228A6}"/>
                </a:ext>
              </a:extLst>
            </p:cNvPr>
            <p:cNvSpPr/>
            <p:nvPr/>
          </p:nvSpPr>
          <p:spPr>
            <a:xfrm>
              <a:off x="122391" y="1603009"/>
              <a:ext cx="1771650" cy="81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54613"/>
              <a:r>
                <a:rPr lang="pt-BR" sz="4606" dirty="0" err="1">
                  <a:solidFill>
                    <a:srgbClr val="FFFFFF"/>
                  </a:solidFill>
                  <a:latin typeface="Corbel" panose="020B0503020204020204" pitchFamily="34" charset="0"/>
                </a:rPr>
                <a:t>Hemiútero</a:t>
              </a:r>
              <a:r>
                <a:rPr lang="pt-BR" sz="4606" dirty="0">
                  <a:solidFill>
                    <a:srgbClr val="FFFFFF"/>
                  </a:solidFill>
                  <a:latin typeface="Corbel" panose="020B0503020204020204" pitchFamily="34" charset="0"/>
                </a:rPr>
                <a:t> + colo uterino + vagina +/- outro lado rudimentar</a:t>
              </a: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0A6845F5-F6BA-809F-F972-754B4CDD4746}"/>
                </a:ext>
              </a:extLst>
            </p:cNvPr>
            <p:cNvSpPr/>
            <p:nvPr/>
          </p:nvSpPr>
          <p:spPr>
            <a:xfrm>
              <a:off x="2222370" y="1779215"/>
              <a:ext cx="2139950" cy="464367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54613"/>
              <a:r>
                <a:rPr lang="pt-BR" sz="4606" b="1" dirty="0">
                  <a:solidFill>
                    <a:srgbClr val="FFFFFF"/>
                  </a:solidFill>
                  <a:latin typeface="Corbel" panose="020B0503020204020204" pitchFamily="34" charset="0"/>
                </a:rPr>
                <a:t>ÚTERO UNICORNO</a:t>
              </a:r>
            </a:p>
          </p:txBody>
        </p: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5520AB11-1013-3828-7E98-B15235241F15}"/>
                </a:ext>
              </a:extLst>
            </p:cNvPr>
            <p:cNvCxnSpPr>
              <a:cxnSpLocks/>
              <a:stCxn id="20" idx="3"/>
              <a:endCxn id="21" idx="1"/>
            </p:cNvCxnSpPr>
            <p:nvPr/>
          </p:nvCxnSpPr>
          <p:spPr>
            <a:xfrm flipV="1">
              <a:off x="1894041" y="2011399"/>
              <a:ext cx="328329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8" name="Imagem 137">
              <a:extLst>
                <a:ext uri="{FF2B5EF4-FFF2-40B4-BE49-F238E27FC236}">
                  <a16:creationId xmlns:a16="http://schemas.microsoft.com/office/drawing/2014/main" id="{4953931C-9042-768F-666B-106281C71F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0650"/>
            <a:stretch/>
          </p:blipFill>
          <p:spPr>
            <a:xfrm>
              <a:off x="4092446" y="1681544"/>
              <a:ext cx="518847" cy="563386"/>
            </a:xfrm>
            <a:prstGeom prst="rect">
              <a:avLst/>
            </a:prstGeom>
          </p:spPr>
        </p:pic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5779F6A1-5D8F-396D-AEF9-01515D0E9AE1}"/>
              </a:ext>
            </a:extLst>
          </p:cNvPr>
          <p:cNvSpPr/>
          <p:nvPr/>
        </p:nvSpPr>
        <p:spPr>
          <a:xfrm>
            <a:off x="5416" y="11619229"/>
            <a:ext cx="46788668" cy="655192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54613"/>
            <a:endParaRPr lang="pt-BR" sz="6909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0A66D9AE-8333-93B4-743A-E6A445660B41}"/>
              </a:ext>
            </a:extLst>
          </p:cNvPr>
          <p:cNvSpPr/>
          <p:nvPr/>
        </p:nvSpPr>
        <p:spPr>
          <a:xfrm>
            <a:off x="223226" y="12182746"/>
            <a:ext cx="6798979" cy="1969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54613"/>
            <a:r>
              <a:rPr lang="pt-BR" sz="4606" dirty="0">
                <a:solidFill>
                  <a:srgbClr val="FFFFFF"/>
                </a:solidFill>
                <a:latin typeface="Corbel" panose="020B0503020204020204" pitchFamily="34" charset="0"/>
              </a:rPr>
              <a:t>2 </a:t>
            </a:r>
            <a:r>
              <a:rPr lang="pt-BR" sz="4606" dirty="0" err="1">
                <a:solidFill>
                  <a:srgbClr val="FFFFFF"/>
                </a:solidFill>
                <a:latin typeface="Corbel" panose="020B0503020204020204" pitchFamily="34" charset="0"/>
              </a:rPr>
              <a:t>hemiúteros</a:t>
            </a:r>
            <a:r>
              <a:rPr lang="pt-BR" sz="4606" dirty="0">
                <a:solidFill>
                  <a:srgbClr val="FFFFFF"/>
                </a:solidFill>
                <a:latin typeface="Corbel" panose="020B0503020204020204" pitchFamily="34" charset="0"/>
              </a:rPr>
              <a:t> parcialmente fusionados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F5959576-D5AF-13D4-BEF2-6760EA37960F}"/>
              </a:ext>
            </a:extLst>
          </p:cNvPr>
          <p:cNvSpPr/>
          <p:nvPr/>
        </p:nvSpPr>
        <p:spPr>
          <a:xfrm>
            <a:off x="8557457" y="12182746"/>
            <a:ext cx="11573410" cy="1969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54613"/>
            <a:r>
              <a:rPr lang="pt-BR" sz="4606" dirty="0">
                <a:solidFill>
                  <a:srgbClr val="FFFFFF"/>
                </a:solidFill>
                <a:latin typeface="Corbel" panose="020B0503020204020204" pitchFamily="34" charset="0"/>
              </a:rPr>
              <a:t>+ 2 colos uterinos +/- septo longitudinal transverso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7A7E5C13-4F74-EE63-A897-81FE48A1B02B}"/>
              </a:ext>
            </a:extLst>
          </p:cNvPr>
          <p:cNvSpPr/>
          <p:nvPr/>
        </p:nvSpPr>
        <p:spPr>
          <a:xfrm>
            <a:off x="8557458" y="14784534"/>
            <a:ext cx="11573407" cy="2647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54613"/>
            <a:r>
              <a:rPr lang="pt-BR" sz="4606" dirty="0">
                <a:solidFill>
                  <a:srgbClr val="FFFFFF"/>
                </a:solidFill>
                <a:latin typeface="Corbel" panose="020B0503020204020204" pitchFamily="34" charset="0"/>
              </a:rPr>
              <a:t>+ </a:t>
            </a:r>
            <a:r>
              <a:rPr lang="pt-BR" sz="4606" dirty="0" err="1">
                <a:solidFill>
                  <a:srgbClr val="FFFFFF"/>
                </a:solidFill>
                <a:latin typeface="Corbel" panose="020B0503020204020204" pitchFamily="34" charset="0"/>
              </a:rPr>
              <a:t>indentação</a:t>
            </a:r>
            <a:r>
              <a:rPr lang="pt-BR" sz="4606" dirty="0">
                <a:solidFill>
                  <a:srgbClr val="FFFFFF"/>
                </a:solidFill>
                <a:latin typeface="Corbel" panose="020B0503020204020204" pitchFamily="34" charset="0"/>
              </a:rPr>
              <a:t> externa do fundo uterino &gt; 1,0 cm da linha </a:t>
            </a:r>
            <a:r>
              <a:rPr lang="pt-BR" sz="4606" dirty="0" err="1">
                <a:solidFill>
                  <a:srgbClr val="FFFFFF"/>
                </a:solidFill>
                <a:latin typeface="Corbel" panose="020B0503020204020204" pitchFamily="34" charset="0"/>
              </a:rPr>
              <a:t>intercornual</a:t>
            </a:r>
            <a:r>
              <a:rPr lang="pt-BR" sz="4606" dirty="0">
                <a:solidFill>
                  <a:srgbClr val="FFFFFF"/>
                </a:solidFill>
                <a:latin typeface="Corbel" panose="020B0503020204020204" pitchFamily="34" charset="0"/>
              </a:rPr>
              <a:t> com algum grau de fusão entre os cornos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C27B74B7-B3A7-1B88-2339-390635C63108}"/>
              </a:ext>
            </a:extLst>
          </p:cNvPr>
          <p:cNvSpPr/>
          <p:nvPr/>
        </p:nvSpPr>
        <p:spPr>
          <a:xfrm>
            <a:off x="21666107" y="15307235"/>
            <a:ext cx="9473490" cy="1608368"/>
          </a:xfrm>
          <a:prstGeom prst="rect">
            <a:avLst/>
          </a:prstGeom>
          <a:solidFill>
            <a:srgbClr val="803F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54613"/>
            <a:r>
              <a:rPr lang="pt-BR" sz="4606" b="1" dirty="0">
                <a:solidFill>
                  <a:srgbClr val="FFFFFF"/>
                </a:solidFill>
                <a:latin typeface="Corbel" panose="020B0503020204020204" pitchFamily="34" charset="0"/>
              </a:rPr>
              <a:t>ÚTERO BICORNO</a:t>
            </a:r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2F1F6D6C-4511-9A6B-2E95-9140C5FE4E3F}"/>
              </a:ext>
            </a:extLst>
          </p:cNvPr>
          <p:cNvCxnSpPr>
            <a:cxnSpLocks/>
            <a:stCxn id="30" idx="3"/>
            <a:endCxn id="31" idx="1"/>
          </p:cNvCxnSpPr>
          <p:nvPr/>
        </p:nvCxnSpPr>
        <p:spPr>
          <a:xfrm>
            <a:off x="7022207" y="13167407"/>
            <a:ext cx="1535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F3630B16-E45B-9058-F337-1FDA963E9DCB}"/>
              </a:ext>
            </a:extLst>
          </p:cNvPr>
          <p:cNvCxnSpPr>
            <a:cxnSpLocks/>
            <a:stCxn id="33" idx="1"/>
            <a:endCxn id="32" idx="3"/>
          </p:cNvCxnSpPr>
          <p:nvPr/>
        </p:nvCxnSpPr>
        <p:spPr>
          <a:xfrm flipH="1" flipV="1">
            <a:off x="20130861" y="16108463"/>
            <a:ext cx="1535244" cy="29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extLst>
              <a:ext uri="{FF2B5EF4-FFF2-40B4-BE49-F238E27FC236}">
                <a16:creationId xmlns:a16="http://schemas.microsoft.com/office/drawing/2014/main" id="{1ACB784F-4870-222E-940E-F99695AE01A7}"/>
              </a:ext>
            </a:extLst>
          </p:cNvPr>
          <p:cNvSpPr/>
          <p:nvPr/>
        </p:nvSpPr>
        <p:spPr>
          <a:xfrm>
            <a:off x="21666107" y="12182742"/>
            <a:ext cx="9473490" cy="1969329"/>
          </a:xfrm>
          <a:prstGeom prst="rect">
            <a:avLst/>
          </a:prstGeom>
          <a:solidFill>
            <a:srgbClr val="803F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54613"/>
            <a:r>
              <a:rPr lang="pt-BR" sz="4606" b="1" dirty="0">
                <a:solidFill>
                  <a:srgbClr val="FFFFFF"/>
                </a:solidFill>
                <a:latin typeface="Corbel" panose="020B0503020204020204" pitchFamily="34" charset="0"/>
              </a:rPr>
              <a:t>ÚTERO DIDELFO</a:t>
            </a:r>
          </a:p>
        </p:txBody>
      </p: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165DCFEB-B193-2502-8F1D-5C3E42A0A9FC}"/>
              </a:ext>
            </a:extLst>
          </p:cNvPr>
          <p:cNvCxnSpPr>
            <a:cxnSpLocks/>
            <a:stCxn id="39" idx="1"/>
            <a:endCxn id="31" idx="3"/>
          </p:cNvCxnSpPr>
          <p:nvPr/>
        </p:nvCxnSpPr>
        <p:spPr>
          <a:xfrm flipH="1">
            <a:off x="20130869" y="13167409"/>
            <a:ext cx="1535236" cy="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50">
            <a:extLst>
              <a:ext uri="{FF2B5EF4-FFF2-40B4-BE49-F238E27FC236}">
                <a16:creationId xmlns:a16="http://schemas.microsoft.com/office/drawing/2014/main" id="{024C019A-AE2B-1C08-203C-405F4CC56D3E}"/>
              </a:ext>
            </a:extLst>
          </p:cNvPr>
          <p:cNvSpPr/>
          <p:nvPr/>
        </p:nvSpPr>
        <p:spPr>
          <a:xfrm>
            <a:off x="32594195" y="14614320"/>
            <a:ext cx="6076239" cy="1233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54613"/>
            <a:r>
              <a:rPr lang="pt-BR" sz="4606" dirty="0">
                <a:solidFill>
                  <a:srgbClr val="FFFFFF"/>
                </a:solidFill>
                <a:latin typeface="Corbel" panose="020B0503020204020204" pitchFamily="34" charset="0"/>
              </a:rPr>
              <a:t>1 colo uterino</a:t>
            </a: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BE96AB4C-06E2-2656-AB11-A28F3235E720}"/>
              </a:ext>
            </a:extLst>
          </p:cNvPr>
          <p:cNvSpPr/>
          <p:nvPr/>
        </p:nvSpPr>
        <p:spPr>
          <a:xfrm>
            <a:off x="32594190" y="16464841"/>
            <a:ext cx="6156890" cy="1233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54613"/>
            <a:r>
              <a:rPr lang="pt-BR" sz="4606" dirty="0">
                <a:solidFill>
                  <a:srgbClr val="FFFFFF"/>
                </a:solidFill>
                <a:latin typeface="Corbel" panose="020B0503020204020204" pitchFamily="34" charset="0"/>
              </a:rPr>
              <a:t>2 colos uterinos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D1AEE478-197B-8EA5-A5CD-91E0050876CA}"/>
              </a:ext>
            </a:extLst>
          </p:cNvPr>
          <p:cNvSpPr/>
          <p:nvPr/>
        </p:nvSpPr>
        <p:spPr>
          <a:xfrm>
            <a:off x="39924167" y="14614320"/>
            <a:ext cx="6076239" cy="1233688"/>
          </a:xfrm>
          <a:prstGeom prst="rect">
            <a:avLst/>
          </a:prstGeom>
          <a:solidFill>
            <a:srgbClr val="803F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54613"/>
            <a:r>
              <a:rPr lang="pt-BR" sz="4606" b="1" dirty="0">
                <a:solidFill>
                  <a:srgbClr val="FFFFFF"/>
                </a:solidFill>
                <a:latin typeface="Corbel" panose="020B0503020204020204" pitchFamily="34" charset="0"/>
              </a:rPr>
              <a:t>UNICOLLIS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7C29ABCB-EFED-A899-A4A4-E5DCDCFE9175}"/>
              </a:ext>
            </a:extLst>
          </p:cNvPr>
          <p:cNvSpPr/>
          <p:nvPr/>
        </p:nvSpPr>
        <p:spPr>
          <a:xfrm>
            <a:off x="39924167" y="16464850"/>
            <a:ext cx="6076239" cy="1233688"/>
          </a:xfrm>
          <a:prstGeom prst="rect">
            <a:avLst/>
          </a:prstGeom>
          <a:solidFill>
            <a:srgbClr val="803F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54613"/>
            <a:r>
              <a:rPr lang="pt-BR" sz="4606" b="1" dirty="0">
                <a:solidFill>
                  <a:srgbClr val="FFFFFF"/>
                </a:solidFill>
                <a:latin typeface="Corbel" panose="020B0503020204020204" pitchFamily="34" charset="0"/>
              </a:rPr>
              <a:t>BICOLLIS</a:t>
            </a:r>
          </a:p>
        </p:txBody>
      </p: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83526E00-8455-6C72-0A41-941BEA15C7C4}"/>
              </a:ext>
            </a:extLst>
          </p:cNvPr>
          <p:cNvCxnSpPr>
            <a:cxnSpLocks/>
            <a:stCxn id="51" idx="3"/>
            <a:endCxn id="53" idx="1"/>
          </p:cNvCxnSpPr>
          <p:nvPr/>
        </p:nvCxnSpPr>
        <p:spPr>
          <a:xfrm>
            <a:off x="38670434" y="15231164"/>
            <a:ext cx="12537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F4D1C286-9267-194A-26BE-A55C5493ADB7}"/>
              </a:ext>
            </a:extLst>
          </p:cNvPr>
          <p:cNvCxnSpPr>
            <a:cxnSpLocks/>
            <a:stCxn id="52" idx="3"/>
            <a:endCxn id="54" idx="1"/>
          </p:cNvCxnSpPr>
          <p:nvPr/>
        </p:nvCxnSpPr>
        <p:spPr>
          <a:xfrm>
            <a:off x="38751078" y="17081692"/>
            <a:ext cx="1173085" cy="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Angulado 87">
            <a:extLst>
              <a:ext uri="{FF2B5EF4-FFF2-40B4-BE49-F238E27FC236}">
                <a16:creationId xmlns:a16="http://schemas.microsoft.com/office/drawing/2014/main" id="{30DD9FCC-4AD4-ED86-9463-7F355877739A}"/>
              </a:ext>
            </a:extLst>
          </p:cNvPr>
          <p:cNvCxnSpPr>
            <a:cxnSpLocks/>
            <a:stCxn id="30" idx="3"/>
            <a:endCxn id="32" idx="1"/>
          </p:cNvCxnSpPr>
          <p:nvPr/>
        </p:nvCxnSpPr>
        <p:spPr>
          <a:xfrm>
            <a:off x="7022205" y="13167409"/>
            <a:ext cx="1535248" cy="294105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Angulado 120">
            <a:extLst>
              <a:ext uri="{FF2B5EF4-FFF2-40B4-BE49-F238E27FC236}">
                <a16:creationId xmlns:a16="http://schemas.microsoft.com/office/drawing/2014/main" id="{3537A8EE-BB8F-676E-411F-988374CA7E57}"/>
              </a:ext>
            </a:extLst>
          </p:cNvPr>
          <p:cNvCxnSpPr>
            <a:cxnSpLocks/>
            <a:stCxn id="33" idx="3"/>
            <a:endCxn id="51" idx="1"/>
          </p:cNvCxnSpPr>
          <p:nvPr/>
        </p:nvCxnSpPr>
        <p:spPr>
          <a:xfrm flipV="1">
            <a:off x="31139599" y="15231164"/>
            <a:ext cx="1454596" cy="88025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Angulado 123">
            <a:extLst>
              <a:ext uri="{FF2B5EF4-FFF2-40B4-BE49-F238E27FC236}">
                <a16:creationId xmlns:a16="http://schemas.microsoft.com/office/drawing/2014/main" id="{1043C450-0951-5723-C457-9F696EBCCD07}"/>
              </a:ext>
            </a:extLst>
          </p:cNvPr>
          <p:cNvCxnSpPr>
            <a:cxnSpLocks/>
            <a:stCxn id="33" idx="3"/>
            <a:endCxn id="52" idx="1"/>
          </p:cNvCxnSpPr>
          <p:nvPr/>
        </p:nvCxnSpPr>
        <p:spPr>
          <a:xfrm>
            <a:off x="31139594" y="16111422"/>
            <a:ext cx="1454592" cy="97026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Imagem 138">
            <a:extLst>
              <a:ext uri="{FF2B5EF4-FFF2-40B4-BE49-F238E27FC236}">
                <a16:creationId xmlns:a16="http://schemas.microsoft.com/office/drawing/2014/main" id="{38BD99F5-E04A-C85E-E0C7-13D7AE2684B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5775"/>
          <a:stretch/>
        </p:blipFill>
        <p:spPr>
          <a:xfrm>
            <a:off x="28712468" y="12026594"/>
            <a:ext cx="3318757" cy="2109743"/>
          </a:xfrm>
          <a:prstGeom prst="rect">
            <a:avLst/>
          </a:prstGeom>
        </p:spPr>
      </p:pic>
      <p:pic>
        <p:nvPicPr>
          <p:cNvPr id="141" name="Imagem 140">
            <a:extLst>
              <a:ext uri="{FF2B5EF4-FFF2-40B4-BE49-F238E27FC236}">
                <a16:creationId xmlns:a16="http://schemas.microsoft.com/office/drawing/2014/main" id="{A132FD3A-92AD-81D7-A75E-E6CDD2954EF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2983"/>
          <a:stretch/>
        </p:blipFill>
        <p:spPr>
          <a:xfrm>
            <a:off x="28745863" y="14793576"/>
            <a:ext cx="2742024" cy="2099963"/>
          </a:xfrm>
          <a:prstGeom prst="rect">
            <a:avLst/>
          </a:prstGeom>
        </p:spPr>
      </p:pic>
      <p:pic>
        <p:nvPicPr>
          <p:cNvPr id="143" name="Imagem 142">
            <a:extLst>
              <a:ext uri="{FF2B5EF4-FFF2-40B4-BE49-F238E27FC236}">
                <a16:creationId xmlns:a16="http://schemas.microsoft.com/office/drawing/2014/main" id="{1EEED6B1-6FA2-1E16-F86C-75A66B3A245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8680"/>
          <a:stretch/>
        </p:blipFill>
        <p:spPr>
          <a:xfrm>
            <a:off x="44152288" y="16077256"/>
            <a:ext cx="2391135" cy="1621277"/>
          </a:xfrm>
          <a:prstGeom prst="rect">
            <a:avLst/>
          </a:prstGeom>
        </p:spPr>
      </p:pic>
      <p:pic>
        <p:nvPicPr>
          <p:cNvPr id="144" name="Imagem 143">
            <a:extLst>
              <a:ext uri="{FF2B5EF4-FFF2-40B4-BE49-F238E27FC236}">
                <a16:creationId xmlns:a16="http://schemas.microsoft.com/office/drawing/2014/main" id="{2E60BB99-3B2E-B3DA-CED9-DF4C26EE2E8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7000"/>
          <a:stretch/>
        </p:blipFill>
        <p:spPr>
          <a:xfrm>
            <a:off x="44200028" y="14231587"/>
            <a:ext cx="2343399" cy="1616421"/>
          </a:xfrm>
          <a:prstGeom prst="rect">
            <a:avLst/>
          </a:prstGeom>
        </p:spPr>
      </p:pic>
      <p:grpSp>
        <p:nvGrpSpPr>
          <p:cNvPr id="41" name="Agrupar 40">
            <a:extLst>
              <a:ext uri="{FF2B5EF4-FFF2-40B4-BE49-F238E27FC236}">
                <a16:creationId xmlns:a16="http://schemas.microsoft.com/office/drawing/2014/main" id="{D27DC8B7-DEAE-5B53-5580-F6967BA2E3C3}"/>
              </a:ext>
            </a:extLst>
          </p:cNvPr>
          <p:cNvGrpSpPr/>
          <p:nvPr/>
        </p:nvGrpSpPr>
        <p:grpSpPr>
          <a:xfrm>
            <a:off x="285891" y="18618888"/>
            <a:ext cx="32584812" cy="8065083"/>
            <a:chOff x="73085" y="4527263"/>
            <a:chExt cx="8490817" cy="2101566"/>
          </a:xfrm>
        </p:grpSpPr>
        <p:sp>
          <p:nvSpPr>
            <p:cNvPr id="94" name="Retângulo 93">
              <a:extLst>
                <a:ext uri="{FF2B5EF4-FFF2-40B4-BE49-F238E27FC236}">
                  <a16:creationId xmlns:a16="http://schemas.microsoft.com/office/drawing/2014/main" id="{0E0641A5-9A46-1B80-8DF4-D393C50034E3}"/>
                </a:ext>
              </a:extLst>
            </p:cNvPr>
            <p:cNvSpPr/>
            <p:nvPr/>
          </p:nvSpPr>
          <p:spPr>
            <a:xfrm>
              <a:off x="73085" y="4665953"/>
              <a:ext cx="1771650" cy="513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54613"/>
              <a:r>
                <a:rPr lang="pt-BR" sz="4606" dirty="0">
                  <a:solidFill>
                    <a:srgbClr val="FFFFFF"/>
                  </a:solidFill>
                  <a:latin typeface="Corbel" panose="020B0503020204020204" pitchFamily="34" charset="0"/>
                </a:rPr>
                <a:t>1 corpo uterino fusionado</a:t>
              </a:r>
            </a:p>
          </p:txBody>
        </p:sp>
        <p:sp>
          <p:nvSpPr>
            <p:cNvPr id="95" name="Retângulo 94">
              <a:extLst>
                <a:ext uri="{FF2B5EF4-FFF2-40B4-BE49-F238E27FC236}">
                  <a16:creationId xmlns:a16="http://schemas.microsoft.com/office/drawing/2014/main" id="{CF429D16-38D9-4E5C-6976-058E8446E149}"/>
                </a:ext>
              </a:extLst>
            </p:cNvPr>
            <p:cNvSpPr/>
            <p:nvPr/>
          </p:nvSpPr>
          <p:spPr>
            <a:xfrm>
              <a:off x="2244785" y="4665953"/>
              <a:ext cx="3015752" cy="513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54613"/>
              <a:r>
                <a:rPr lang="pt-BR" sz="4606" dirty="0">
                  <a:solidFill>
                    <a:srgbClr val="FFFFFF"/>
                  </a:solidFill>
                  <a:latin typeface="Corbel" panose="020B0503020204020204" pitchFamily="34" charset="0"/>
                </a:rPr>
                <a:t>+ septo com profundidade &gt; 1,0 cm e ângulo do septo &lt; 90º</a:t>
              </a:r>
            </a:p>
          </p:txBody>
        </p:sp>
        <p:sp>
          <p:nvSpPr>
            <p:cNvPr id="96" name="Retângulo 95">
              <a:extLst>
                <a:ext uri="{FF2B5EF4-FFF2-40B4-BE49-F238E27FC236}">
                  <a16:creationId xmlns:a16="http://schemas.microsoft.com/office/drawing/2014/main" id="{599A141E-BB0E-F4CF-10FF-C9197385ED10}"/>
                </a:ext>
              </a:extLst>
            </p:cNvPr>
            <p:cNvSpPr/>
            <p:nvPr/>
          </p:nvSpPr>
          <p:spPr>
            <a:xfrm>
              <a:off x="2244784" y="5343917"/>
              <a:ext cx="3015751" cy="560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54613"/>
              <a:r>
                <a:rPr lang="pt-BR" sz="4606" dirty="0">
                  <a:solidFill>
                    <a:srgbClr val="FFFFFF"/>
                  </a:solidFill>
                  <a:latin typeface="Corbel" panose="020B0503020204020204" pitchFamily="34" charset="0"/>
                </a:rPr>
                <a:t>+ septo com profundidade &gt; 1,0 cm que </a:t>
              </a:r>
              <a:r>
                <a:rPr lang="pt-BR" sz="4606" u="sng" dirty="0">
                  <a:solidFill>
                    <a:srgbClr val="FFFFFF"/>
                  </a:solidFill>
                  <a:latin typeface="Corbel" panose="020B0503020204020204" pitchFamily="34" charset="0"/>
                </a:rPr>
                <a:t>não</a:t>
              </a:r>
              <a:r>
                <a:rPr lang="pt-BR" sz="4606" dirty="0">
                  <a:solidFill>
                    <a:srgbClr val="FFFFFF"/>
                  </a:solidFill>
                  <a:latin typeface="Corbel" panose="020B0503020204020204" pitchFamily="34" charset="0"/>
                </a:rPr>
                <a:t> ultrapassa o orifício interno do colo uterino</a:t>
              </a:r>
            </a:p>
          </p:txBody>
        </p:sp>
        <p:sp>
          <p:nvSpPr>
            <p:cNvPr id="97" name="Retângulo 96">
              <a:extLst>
                <a:ext uri="{FF2B5EF4-FFF2-40B4-BE49-F238E27FC236}">
                  <a16:creationId xmlns:a16="http://schemas.microsoft.com/office/drawing/2014/main" id="{D1EE1991-6296-4A5C-C01C-2E596BFA0FBF}"/>
                </a:ext>
              </a:extLst>
            </p:cNvPr>
            <p:cNvSpPr/>
            <p:nvPr/>
          </p:nvSpPr>
          <p:spPr>
            <a:xfrm>
              <a:off x="5660583" y="5415952"/>
              <a:ext cx="2468563" cy="419102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54613"/>
              <a:r>
                <a:rPr lang="pt-BR" sz="4606" b="1" dirty="0">
                  <a:solidFill>
                    <a:srgbClr val="FFFFFF"/>
                  </a:solidFill>
                  <a:latin typeface="Corbel" panose="020B0503020204020204" pitchFamily="34" charset="0"/>
                </a:rPr>
                <a:t>ÚTERO PARCIALMENTE SEPTADO</a:t>
              </a:r>
            </a:p>
          </p:txBody>
        </p:sp>
        <p:cxnSp>
          <p:nvCxnSpPr>
            <p:cNvPr id="98" name="Conector Reto 97">
              <a:extLst>
                <a:ext uri="{FF2B5EF4-FFF2-40B4-BE49-F238E27FC236}">
                  <a16:creationId xmlns:a16="http://schemas.microsoft.com/office/drawing/2014/main" id="{01856DCD-72BA-C372-A8DD-583C4EE7C132}"/>
                </a:ext>
              </a:extLst>
            </p:cNvPr>
            <p:cNvCxnSpPr>
              <a:cxnSpLocks/>
              <a:stCxn id="94" idx="3"/>
              <a:endCxn id="95" idx="1"/>
            </p:cNvCxnSpPr>
            <p:nvPr/>
          </p:nvCxnSpPr>
          <p:spPr>
            <a:xfrm>
              <a:off x="1844735" y="4922533"/>
              <a:ext cx="4000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to 98">
              <a:extLst>
                <a:ext uri="{FF2B5EF4-FFF2-40B4-BE49-F238E27FC236}">
                  <a16:creationId xmlns:a16="http://schemas.microsoft.com/office/drawing/2014/main" id="{350EF6E5-479E-25A0-FE33-BA21AE4EE22B}"/>
                </a:ext>
              </a:extLst>
            </p:cNvPr>
            <p:cNvCxnSpPr>
              <a:cxnSpLocks/>
              <a:stCxn id="97" idx="1"/>
              <a:endCxn id="96" idx="3"/>
            </p:cNvCxnSpPr>
            <p:nvPr/>
          </p:nvCxnSpPr>
          <p:spPr>
            <a:xfrm flipH="1" flipV="1">
              <a:off x="5260535" y="5623944"/>
              <a:ext cx="400048" cy="15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tângulo 99">
              <a:extLst>
                <a:ext uri="{FF2B5EF4-FFF2-40B4-BE49-F238E27FC236}">
                  <a16:creationId xmlns:a16="http://schemas.microsoft.com/office/drawing/2014/main" id="{34C940B4-2F2A-E1CC-3E6F-011703A19FFB}"/>
                </a:ext>
              </a:extLst>
            </p:cNvPr>
            <p:cNvSpPr/>
            <p:nvPr/>
          </p:nvSpPr>
          <p:spPr>
            <a:xfrm>
              <a:off x="5660583" y="4666336"/>
              <a:ext cx="2468563" cy="513160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54613"/>
              <a:r>
                <a:rPr lang="pt-BR" sz="4606" b="1" dirty="0">
                  <a:solidFill>
                    <a:srgbClr val="FFFFFF"/>
                  </a:solidFill>
                  <a:latin typeface="Corbel" panose="020B0503020204020204" pitchFamily="34" charset="0"/>
                </a:rPr>
                <a:t>ÚTERO SEPTADO</a:t>
              </a:r>
            </a:p>
          </p:txBody>
        </p:sp>
        <p:cxnSp>
          <p:nvCxnSpPr>
            <p:cNvPr id="101" name="Conector Reto 100">
              <a:extLst>
                <a:ext uri="{FF2B5EF4-FFF2-40B4-BE49-F238E27FC236}">
                  <a16:creationId xmlns:a16="http://schemas.microsoft.com/office/drawing/2014/main" id="{17AAF656-6790-E0A9-9C83-DEB38623BEFB}"/>
                </a:ext>
              </a:extLst>
            </p:cNvPr>
            <p:cNvCxnSpPr>
              <a:cxnSpLocks/>
              <a:stCxn id="100" idx="1"/>
              <a:endCxn id="95" idx="3"/>
            </p:cNvCxnSpPr>
            <p:nvPr/>
          </p:nvCxnSpPr>
          <p:spPr>
            <a:xfrm flipH="1" flipV="1">
              <a:off x="5260537" y="4922533"/>
              <a:ext cx="400046" cy="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Angulado 109">
              <a:extLst>
                <a:ext uri="{FF2B5EF4-FFF2-40B4-BE49-F238E27FC236}">
                  <a16:creationId xmlns:a16="http://schemas.microsoft.com/office/drawing/2014/main" id="{2FDF42C1-520A-28B0-AE71-78B9A881D407}"/>
                </a:ext>
              </a:extLst>
            </p:cNvPr>
            <p:cNvCxnSpPr>
              <a:cxnSpLocks/>
              <a:stCxn id="94" idx="3"/>
              <a:endCxn id="96" idx="1"/>
            </p:cNvCxnSpPr>
            <p:nvPr/>
          </p:nvCxnSpPr>
          <p:spPr>
            <a:xfrm>
              <a:off x="1844735" y="4922533"/>
              <a:ext cx="400049" cy="701411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tângulo 111">
              <a:extLst>
                <a:ext uri="{FF2B5EF4-FFF2-40B4-BE49-F238E27FC236}">
                  <a16:creationId xmlns:a16="http://schemas.microsoft.com/office/drawing/2014/main" id="{B8C27B58-944B-B09C-FC55-7A44263404AC}"/>
                </a:ext>
              </a:extLst>
            </p:cNvPr>
            <p:cNvSpPr/>
            <p:nvPr/>
          </p:nvSpPr>
          <p:spPr>
            <a:xfrm>
              <a:off x="2229019" y="6068775"/>
              <a:ext cx="3015751" cy="560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54613"/>
              <a:r>
                <a:rPr lang="pt-BR" sz="4606" dirty="0">
                  <a:solidFill>
                    <a:srgbClr val="FFFFFF"/>
                  </a:solidFill>
                  <a:latin typeface="Corbel" panose="020B0503020204020204" pitchFamily="34" charset="0"/>
                </a:rPr>
                <a:t>+ septo com profundidade &lt; 1,0 cm e ângulo do septo &gt; 90º</a:t>
              </a:r>
            </a:p>
          </p:txBody>
        </p:sp>
        <p:cxnSp>
          <p:nvCxnSpPr>
            <p:cNvPr id="113" name="Conector Angulado 112">
              <a:extLst>
                <a:ext uri="{FF2B5EF4-FFF2-40B4-BE49-F238E27FC236}">
                  <a16:creationId xmlns:a16="http://schemas.microsoft.com/office/drawing/2014/main" id="{1BC3E0FE-7922-0AB1-D5CC-9DAAAF82205A}"/>
                </a:ext>
              </a:extLst>
            </p:cNvPr>
            <p:cNvCxnSpPr>
              <a:cxnSpLocks/>
              <a:stCxn id="94" idx="3"/>
              <a:endCxn id="112" idx="1"/>
            </p:cNvCxnSpPr>
            <p:nvPr/>
          </p:nvCxnSpPr>
          <p:spPr>
            <a:xfrm>
              <a:off x="1844735" y="4922533"/>
              <a:ext cx="384284" cy="1426269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tângulo 114">
              <a:extLst>
                <a:ext uri="{FF2B5EF4-FFF2-40B4-BE49-F238E27FC236}">
                  <a16:creationId xmlns:a16="http://schemas.microsoft.com/office/drawing/2014/main" id="{1FCC31AA-A2D6-C7AC-AA4A-1F4E17661367}"/>
                </a:ext>
              </a:extLst>
            </p:cNvPr>
            <p:cNvSpPr/>
            <p:nvPr/>
          </p:nvSpPr>
          <p:spPr>
            <a:xfrm>
              <a:off x="5660583" y="6140291"/>
              <a:ext cx="2468563" cy="419102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54613"/>
              <a:r>
                <a:rPr lang="pt-BR" sz="4606" b="1" dirty="0">
                  <a:solidFill>
                    <a:srgbClr val="FFFFFF"/>
                  </a:solidFill>
                  <a:latin typeface="Corbel" panose="020B0503020204020204" pitchFamily="34" charset="0"/>
                </a:rPr>
                <a:t>ÚTERO ARQUEADO</a:t>
              </a:r>
            </a:p>
          </p:txBody>
        </p:sp>
        <p:cxnSp>
          <p:nvCxnSpPr>
            <p:cNvPr id="116" name="Conector Reto 115">
              <a:extLst>
                <a:ext uri="{FF2B5EF4-FFF2-40B4-BE49-F238E27FC236}">
                  <a16:creationId xmlns:a16="http://schemas.microsoft.com/office/drawing/2014/main" id="{37F93420-1416-CE7C-00D0-B3D60BEB42F8}"/>
                </a:ext>
              </a:extLst>
            </p:cNvPr>
            <p:cNvCxnSpPr>
              <a:cxnSpLocks/>
              <a:stCxn id="115" idx="1"/>
              <a:endCxn id="112" idx="3"/>
            </p:cNvCxnSpPr>
            <p:nvPr/>
          </p:nvCxnSpPr>
          <p:spPr>
            <a:xfrm flipH="1" flipV="1">
              <a:off x="5244770" y="6348802"/>
              <a:ext cx="415813" cy="10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6" name="Imagem 145">
              <a:extLst>
                <a:ext uri="{FF2B5EF4-FFF2-40B4-BE49-F238E27FC236}">
                  <a16:creationId xmlns:a16="http://schemas.microsoft.com/office/drawing/2014/main" id="{EDA567E7-B034-89BC-4E91-F31F2B5E37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21344"/>
            <a:stretch/>
          </p:blipFill>
          <p:spPr>
            <a:xfrm>
              <a:off x="7694390" y="4527263"/>
              <a:ext cx="785224" cy="648000"/>
            </a:xfrm>
            <a:prstGeom prst="rect">
              <a:avLst/>
            </a:prstGeom>
          </p:spPr>
        </p:pic>
        <p:pic>
          <p:nvPicPr>
            <p:cNvPr id="149" name="Imagem 148">
              <a:extLst>
                <a:ext uri="{FF2B5EF4-FFF2-40B4-BE49-F238E27FC236}">
                  <a16:creationId xmlns:a16="http://schemas.microsoft.com/office/drawing/2014/main" id="{2F6557D7-A87B-20EB-3B66-683560EA20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b="22290"/>
            <a:stretch/>
          </p:blipFill>
          <p:spPr>
            <a:xfrm>
              <a:off x="7694390" y="5911393"/>
              <a:ext cx="869512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49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>
            <a:extLst>
              <a:ext uri="{FF2B5EF4-FFF2-40B4-BE49-F238E27FC236}">
                <a16:creationId xmlns:a16="http://schemas.microsoft.com/office/drawing/2014/main" id="{0A8344A5-E7D1-967C-8A95-0394C6F00092}"/>
              </a:ext>
            </a:extLst>
          </p:cNvPr>
          <p:cNvSpPr/>
          <p:nvPr/>
        </p:nvSpPr>
        <p:spPr>
          <a:xfrm>
            <a:off x="5416" y="7346385"/>
            <a:ext cx="46788668" cy="396575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54613"/>
            <a:endParaRPr lang="pt-BR" sz="6909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338F88B-0D76-5962-799C-8CEF65C9099B}"/>
              </a:ext>
            </a:extLst>
          </p:cNvPr>
          <p:cNvSpPr/>
          <p:nvPr/>
        </p:nvSpPr>
        <p:spPr>
          <a:xfrm>
            <a:off x="5416" y="18459149"/>
            <a:ext cx="46788668" cy="867130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54613"/>
            <a:endParaRPr lang="pt-BR" sz="6909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84DAA93-E21E-1E0F-6153-E9FFC5069B49}"/>
              </a:ext>
            </a:extLst>
          </p:cNvPr>
          <p:cNvSpPr/>
          <p:nvPr/>
        </p:nvSpPr>
        <p:spPr>
          <a:xfrm>
            <a:off x="5416" y="1669969"/>
            <a:ext cx="46788668" cy="538472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54613"/>
            <a:endParaRPr lang="pt-BR" sz="6909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128" name="Agrupar 127">
            <a:extLst>
              <a:ext uri="{FF2B5EF4-FFF2-40B4-BE49-F238E27FC236}">
                <a16:creationId xmlns:a16="http://schemas.microsoft.com/office/drawing/2014/main" id="{16B87FDF-72F5-08E8-5973-71CA9A370BFF}"/>
              </a:ext>
            </a:extLst>
          </p:cNvPr>
          <p:cNvGrpSpPr/>
          <p:nvPr/>
        </p:nvGrpSpPr>
        <p:grpSpPr>
          <a:xfrm>
            <a:off x="285891" y="2137686"/>
            <a:ext cx="27555348" cy="4498613"/>
            <a:chOff x="137838" y="114404"/>
            <a:chExt cx="7180260" cy="1172230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F09B5538-2785-F253-B6A3-0CF9E9B2D907}"/>
                </a:ext>
              </a:extLst>
            </p:cNvPr>
            <p:cNvSpPr/>
            <p:nvPr/>
          </p:nvSpPr>
          <p:spPr>
            <a:xfrm>
              <a:off x="137838" y="114404"/>
              <a:ext cx="1771650" cy="4156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54613"/>
              <a:r>
                <a:rPr lang="pt-BR" sz="4606" dirty="0">
                  <a:solidFill>
                    <a:srgbClr val="FFFFFF"/>
                  </a:solidFill>
                  <a:latin typeface="Corbel" panose="020B0503020204020204" pitchFamily="34" charset="0"/>
                </a:rPr>
                <a:t>Ausência do colo uterino</a:t>
              </a:r>
            </a:p>
          </p:txBody>
        </p:sp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17F90EAC-D9AC-65AB-3FBF-AB379ED6A88A}"/>
                </a:ext>
              </a:extLst>
            </p:cNvPr>
            <p:cNvSpPr/>
            <p:nvPr/>
          </p:nvSpPr>
          <p:spPr>
            <a:xfrm>
              <a:off x="2309538" y="114404"/>
              <a:ext cx="2139950" cy="415692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54613"/>
              <a:r>
                <a:rPr lang="pt-BR" sz="4606" b="1" dirty="0">
                  <a:solidFill>
                    <a:srgbClr val="FFFFFF"/>
                  </a:solidFill>
                  <a:latin typeface="Corbel" panose="020B0503020204020204" pitchFamily="34" charset="0"/>
                </a:rPr>
                <a:t>AGENESIA CERVICAL</a:t>
              </a:r>
            </a:p>
          </p:txBody>
        </p: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1DB48C04-471C-E2C8-C175-94395616A791}"/>
                </a:ext>
              </a:extLst>
            </p:cNvPr>
            <p:cNvSpPr/>
            <p:nvPr/>
          </p:nvSpPr>
          <p:spPr>
            <a:xfrm>
              <a:off x="2309537" y="643699"/>
              <a:ext cx="2139949" cy="642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54613"/>
              <a:r>
                <a:rPr lang="pt-BR" sz="4606" dirty="0">
                  <a:solidFill>
                    <a:srgbClr val="FFFFFF"/>
                  </a:solidFill>
                  <a:latin typeface="Corbel" panose="020B0503020204020204" pitchFamily="34" charset="0"/>
                </a:rPr>
                <a:t>+ ausência do útero + hipoplasia variável da vagina superior</a:t>
              </a:r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0A9A565B-8C93-A6AB-4F14-CD5E505CC4D1}"/>
                </a:ext>
              </a:extLst>
            </p:cNvPr>
            <p:cNvSpPr/>
            <p:nvPr/>
          </p:nvSpPr>
          <p:spPr>
            <a:xfrm>
              <a:off x="4849535" y="727042"/>
              <a:ext cx="2468563" cy="476248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54613"/>
              <a:r>
                <a:rPr lang="pt-BR" sz="4606" b="1" dirty="0">
                  <a:solidFill>
                    <a:srgbClr val="FFFFFF"/>
                  </a:solidFill>
                  <a:latin typeface="Corbel" panose="020B0503020204020204" pitchFamily="34" charset="0"/>
                </a:rPr>
                <a:t>AGENESIA MÜLLERIANA</a:t>
              </a:r>
            </a:p>
          </p:txBody>
        </p: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B56028CE-40D1-4093-A9E8-F7111DAE80F7}"/>
                </a:ext>
              </a:extLst>
            </p:cNvPr>
            <p:cNvCxnSpPr>
              <a:cxnSpLocks/>
              <a:stCxn id="2" idx="3"/>
              <a:endCxn id="3" idx="1"/>
            </p:cNvCxnSpPr>
            <p:nvPr/>
          </p:nvCxnSpPr>
          <p:spPr>
            <a:xfrm>
              <a:off x="1909488" y="322250"/>
              <a:ext cx="4000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1C101A44-1FF0-328F-2CDA-7FAF7736BC5F}"/>
                </a:ext>
              </a:extLst>
            </p:cNvPr>
            <p:cNvCxnSpPr>
              <a:cxnSpLocks/>
              <a:stCxn id="5" idx="1"/>
              <a:endCxn id="4" idx="3"/>
            </p:cNvCxnSpPr>
            <p:nvPr/>
          </p:nvCxnSpPr>
          <p:spPr>
            <a:xfrm flipH="1">
              <a:off x="4449486" y="965166"/>
              <a:ext cx="400049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Angulado 86">
              <a:extLst>
                <a:ext uri="{FF2B5EF4-FFF2-40B4-BE49-F238E27FC236}">
                  <a16:creationId xmlns:a16="http://schemas.microsoft.com/office/drawing/2014/main" id="{CD226EDE-C505-4D57-C94B-281B4F966920}"/>
                </a:ext>
              </a:extLst>
            </p:cNvPr>
            <p:cNvCxnSpPr>
              <a:stCxn id="2" idx="3"/>
              <a:endCxn id="4" idx="1"/>
            </p:cNvCxnSpPr>
            <p:nvPr/>
          </p:nvCxnSpPr>
          <p:spPr>
            <a:xfrm>
              <a:off x="1909488" y="322250"/>
              <a:ext cx="400049" cy="642917"/>
            </a:xfrm>
            <a:prstGeom prst="bentConnector3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6" name="Imagem 135">
            <a:extLst>
              <a:ext uri="{FF2B5EF4-FFF2-40B4-BE49-F238E27FC236}">
                <a16:creationId xmlns:a16="http://schemas.microsoft.com/office/drawing/2014/main" id="{348873BD-ED43-4183-9164-3BEF2CFD2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7597" y="1715381"/>
            <a:ext cx="2373205" cy="2003607"/>
          </a:xfrm>
          <a:prstGeom prst="rect">
            <a:avLst/>
          </a:prstGeom>
        </p:spPr>
      </p:pic>
      <p:pic>
        <p:nvPicPr>
          <p:cNvPr id="137" name="Imagem 136">
            <a:extLst>
              <a:ext uri="{FF2B5EF4-FFF2-40B4-BE49-F238E27FC236}">
                <a16:creationId xmlns:a16="http://schemas.microsoft.com/office/drawing/2014/main" id="{E81C88FE-7B79-BA45-6EBF-49C26831D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3511" y="4034921"/>
            <a:ext cx="2729153" cy="2217909"/>
          </a:xfrm>
          <a:prstGeom prst="rect">
            <a:avLst/>
          </a:prstGeom>
        </p:spPr>
      </p:pic>
      <p:grpSp>
        <p:nvGrpSpPr>
          <p:cNvPr id="38" name="Agrupar 37">
            <a:extLst>
              <a:ext uri="{FF2B5EF4-FFF2-40B4-BE49-F238E27FC236}">
                <a16:creationId xmlns:a16="http://schemas.microsoft.com/office/drawing/2014/main" id="{891EA1B2-04BF-F1A8-44A0-2FCD2A3D160C}"/>
              </a:ext>
            </a:extLst>
          </p:cNvPr>
          <p:cNvGrpSpPr/>
          <p:nvPr/>
        </p:nvGrpSpPr>
        <p:grpSpPr>
          <a:xfrm>
            <a:off x="223229" y="7783618"/>
            <a:ext cx="17226849" cy="3134522"/>
            <a:chOff x="122391" y="1603009"/>
            <a:chExt cx="4488902" cy="816781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2919011-D5B3-C770-B6D8-5D5B720228A6}"/>
                </a:ext>
              </a:extLst>
            </p:cNvPr>
            <p:cNvSpPr/>
            <p:nvPr/>
          </p:nvSpPr>
          <p:spPr>
            <a:xfrm>
              <a:off x="122391" y="1603009"/>
              <a:ext cx="1771650" cy="816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54613"/>
              <a:r>
                <a:rPr lang="pt-BR" sz="4606" dirty="0" err="1">
                  <a:solidFill>
                    <a:srgbClr val="FFFFFF"/>
                  </a:solidFill>
                  <a:latin typeface="Corbel" panose="020B0503020204020204" pitchFamily="34" charset="0"/>
                </a:rPr>
                <a:t>Hemiútero</a:t>
              </a:r>
              <a:r>
                <a:rPr lang="pt-BR" sz="4606" dirty="0">
                  <a:solidFill>
                    <a:srgbClr val="FFFFFF"/>
                  </a:solidFill>
                  <a:latin typeface="Corbel" panose="020B0503020204020204" pitchFamily="34" charset="0"/>
                </a:rPr>
                <a:t> + colo uterino + vagina +/- outro lado rudimentar</a:t>
              </a: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0A6845F5-F6BA-809F-F972-754B4CDD4746}"/>
                </a:ext>
              </a:extLst>
            </p:cNvPr>
            <p:cNvSpPr/>
            <p:nvPr/>
          </p:nvSpPr>
          <p:spPr>
            <a:xfrm>
              <a:off x="2222370" y="1779215"/>
              <a:ext cx="2139950" cy="464367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54613"/>
              <a:r>
                <a:rPr lang="pt-BR" sz="4606" b="1" dirty="0">
                  <a:solidFill>
                    <a:srgbClr val="FFFFFF"/>
                  </a:solidFill>
                  <a:latin typeface="Corbel" panose="020B0503020204020204" pitchFamily="34" charset="0"/>
                </a:rPr>
                <a:t>ÚTERO UNICORNO</a:t>
              </a:r>
            </a:p>
          </p:txBody>
        </p: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5520AB11-1013-3828-7E98-B15235241F15}"/>
                </a:ext>
              </a:extLst>
            </p:cNvPr>
            <p:cNvCxnSpPr>
              <a:cxnSpLocks/>
              <a:stCxn id="20" idx="3"/>
              <a:endCxn id="21" idx="1"/>
            </p:cNvCxnSpPr>
            <p:nvPr/>
          </p:nvCxnSpPr>
          <p:spPr>
            <a:xfrm flipV="1">
              <a:off x="1894041" y="2011399"/>
              <a:ext cx="328329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8" name="Imagem 137">
              <a:extLst>
                <a:ext uri="{FF2B5EF4-FFF2-40B4-BE49-F238E27FC236}">
                  <a16:creationId xmlns:a16="http://schemas.microsoft.com/office/drawing/2014/main" id="{4953931C-9042-768F-666B-106281C71F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0650"/>
            <a:stretch/>
          </p:blipFill>
          <p:spPr>
            <a:xfrm>
              <a:off x="4092446" y="1681544"/>
              <a:ext cx="518847" cy="563386"/>
            </a:xfrm>
            <a:prstGeom prst="rect">
              <a:avLst/>
            </a:prstGeom>
          </p:spPr>
        </p:pic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5779F6A1-5D8F-396D-AEF9-01515D0E9AE1}"/>
              </a:ext>
            </a:extLst>
          </p:cNvPr>
          <p:cNvSpPr/>
          <p:nvPr/>
        </p:nvSpPr>
        <p:spPr>
          <a:xfrm>
            <a:off x="5416" y="11619229"/>
            <a:ext cx="46788668" cy="655192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54613"/>
            <a:endParaRPr lang="pt-BR" sz="6909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0A66D9AE-8333-93B4-743A-E6A445660B41}"/>
              </a:ext>
            </a:extLst>
          </p:cNvPr>
          <p:cNvSpPr/>
          <p:nvPr/>
        </p:nvSpPr>
        <p:spPr>
          <a:xfrm>
            <a:off x="223226" y="12182746"/>
            <a:ext cx="6798979" cy="1969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54613"/>
            <a:r>
              <a:rPr lang="pt-BR" sz="4606" dirty="0">
                <a:solidFill>
                  <a:srgbClr val="FFFFFF"/>
                </a:solidFill>
                <a:latin typeface="Corbel" panose="020B0503020204020204" pitchFamily="34" charset="0"/>
              </a:rPr>
              <a:t>2 corpos uterinos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F5959576-D5AF-13D4-BEF2-6760EA37960F}"/>
              </a:ext>
            </a:extLst>
          </p:cNvPr>
          <p:cNvSpPr/>
          <p:nvPr/>
        </p:nvSpPr>
        <p:spPr>
          <a:xfrm>
            <a:off x="8557457" y="12182746"/>
            <a:ext cx="11573410" cy="1969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54613"/>
            <a:r>
              <a:rPr lang="pt-BR" sz="4606" dirty="0">
                <a:solidFill>
                  <a:srgbClr val="FFFFFF"/>
                </a:solidFill>
                <a:latin typeface="Corbel" panose="020B0503020204020204" pitchFamily="34" charset="0"/>
              </a:rPr>
              <a:t>+ 2 colos uterinos +/- septo longitudinal transverso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7A7E5C13-4F74-EE63-A897-81FE48A1B02B}"/>
              </a:ext>
            </a:extLst>
          </p:cNvPr>
          <p:cNvSpPr/>
          <p:nvPr/>
        </p:nvSpPr>
        <p:spPr>
          <a:xfrm>
            <a:off x="8557458" y="14784534"/>
            <a:ext cx="11573407" cy="2647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54613"/>
            <a:r>
              <a:rPr lang="pt-BR" sz="4606" dirty="0">
                <a:solidFill>
                  <a:srgbClr val="FFFFFF"/>
                </a:solidFill>
                <a:latin typeface="Corbel" panose="020B0503020204020204" pitchFamily="34" charset="0"/>
              </a:rPr>
              <a:t>+ </a:t>
            </a:r>
            <a:r>
              <a:rPr lang="pt-BR" sz="4606" dirty="0" err="1">
                <a:solidFill>
                  <a:srgbClr val="FFFFFF"/>
                </a:solidFill>
                <a:latin typeface="Corbel" panose="020B0503020204020204" pitchFamily="34" charset="0"/>
              </a:rPr>
              <a:t>indentação</a:t>
            </a:r>
            <a:r>
              <a:rPr lang="pt-BR" sz="4606" dirty="0">
                <a:solidFill>
                  <a:srgbClr val="FFFFFF"/>
                </a:solidFill>
                <a:latin typeface="Corbel" panose="020B0503020204020204" pitchFamily="34" charset="0"/>
              </a:rPr>
              <a:t> externa do fundo uterino &gt; 1,0 cm da linha </a:t>
            </a:r>
            <a:r>
              <a:rPr lang="pt-BR" sz="4606" dirty="0" err="1">
                <a:solidFill>
                  <a:srgbClr val="FFFFFF"/>
                </a:solidFill>
                <a:latin typeface="Corbel" panose="020B0503020204020204" pitchFamily="34" charset="0"/>
              </a:rPr>
              <a:t>intercornual</a:t>
            </a:r>
            <a:r>
              <a:rPr lang="pt-BR" sz="4606" dirty="0">
                <a:solidFill>
                  <a:srgbClr val="FFFFFF"/>
                </a:solidFill>
                <a:latin typeface="Corbel" panose="020B0503020204020204" pitchFamily="34" charset="0"/>
              </a:rPr>
              <a:t> com algum grau de fusão entre os cornos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C27B74B7-B3A7-1B88-2339-390635C63108}"/>
              </a:ext>
            </a:extLst>
          </p:cNvPr>
          <p:cNvSpPr/>
          <p:nvPr/>
        </p:nvSpPr>
        <p:spPr>
          <a:xfrm>
            <a:off x="21666107" y="15307235"/>
            <a:ext cx="9473490" cy="1608368"/>
          </a:xfrm>
          <a:prstGeom prst="rect">
            <a:avLst/>
          </a:prstGeom>
          <a:solidFill>
            <a:srgbClr val="803F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54613"/>
            <a:r>
              <a:rPr lang="pt-BR" sz="4606" b="1" dirty="0">
                <a:solidFill>
                  <a:srgbClr val="FFFFFF"/>
                </a:solidFill>
                <a:latin typeface="Corbel" panose="020B0503020204020204" pitchFamily="34" charset="0"/>
              </a:rPr>
              <a:t>ÚTERO BICORNO</a:t>
            </a:r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2F1F6D6C-4511-9A6B-2E95-9140C5FE4E3F}"/>
              </a:ext>
            </a:extLst>
          </p:cNvPr>
          <p:cNvCxnSpPr>
            <a:cxnSpLocks/>
            <a:stCxn id="30" idx="3"/>
            <a:endCxn id="31" idx="1"/>
          </p:cNvCxnSpPr>
          <p:nvPr/>
        </p:nvCxnSpPr>
        <p:spPr>
          <a:xfrm>
            <a:off x="7022207" y="13167407"/>
            <a:ext cx="1535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F3630B16-E45B-9058-F337-1FDA963E9DCB}"/>
              </a:ext>
            </a:extLst>
          </p:cNvPr>
          <p:cNvCxnSpPr>
            <a:cxnSpLocks/>
            <a:stCxn id="33" idx="1"/>
            <a:endCxn id="32" idx="3"/>
          </p:cNvCxnSpPr>
          <p:nvPr/>
        </p:nvCxnSpPr>
        <p:spPr>
          <a:xfrm flipH="1" flipV="1">
            <a:off x="20130861" y="16108463"/>
            <a:ext cx="1535244" cy="29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extLst>
              <a:ext uri="{FF2B5EF4-FFF2-40B4-BE49-F238E27FC236}">
                <a16:creationId xmlns:a16="http://schemas.microsoft.com/office/drawing/2014/main" id="{1ACB784F-4870-222E-940E-F99695AE01A7}"/>
              </a:ext>
            </a:extLst>
          </p:cNvPr>
          <p:cNvSpPr/>
          <p:nvPr/>
        </p:nvSpPr>
        <p:spPr>
          <a:xfrm>
            <a:off x="21666107" y="12182742"/>
            <a:ext cx="9473490" cy="1969329"/>
          </a:xfrm>
          <a:prstGeom prst="rect">
            <a:avLst/>
          </a:prstGeom>
          <a:solidFill>
            <a:srgbClr val="803F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54613"/>
            <a:r>
              <a:rPr lang="pt-BR" sz="4606" b="1" dirty="0">
                <a:solidFill>
                  <a:srgbClr val="FFFFFF"/>
                </a:solidFill>
                <a:latin typeface="Corbel" panose="020B0503020204020204" pitchFamily="34" charset="0"/>
              </a:rPr>
              <a:t>ÚTERO DIDELFO</a:t>
            </a:r>
          </a:p>
        </p:txBody>
      </p: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165DCFEB-B193-2502-8F1D-5C3E42A0A9FC}"/>
              </a:ext>
            </a:extLst>
          </p:cNvPr>
          <p:cNvCxnSpPr>
            <a:cxnSpLocks/>
            <a:stCxn id="39" idx="1"/>
            <a:endCxn id="31" idx="3"/>
          </p:cNvCxnSpPr>
          <p:nvPr/>
        </p:nvCxnSpPr>
        <p:spPr>
          <a:xfrm flipH="1">
            <a:off x="20130869" y="13167409"/>
            <a:ext cx="1535236" cy="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50">
            <a:extLst>
              <a:ext uri="{FF2B5EF4-FFF2-40B4-BE49-F238E27FC236}">
                <a16:creationId xmlns:a16="http://schemas.microsoft.com/office/drawing/2014/main" id="{024C019A-AE2B-1C08-203C-405F4CC56D3E}"/>
              </a:ext>
            </a:extLst>
          </p:cNvPr>
          <p:cNvSpPr/>
          <p:nvPr/>
        </p:nvSpPr>
        <p:spPr>
          <a:xfrm>
            <a:off x="32594195" y="14614320"/>
            <a:ext cx="6076239" cy="1233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54613"/>
            <a:r>
              <a:rPr lang="pt-BR" sz="4606" dirty="0">
                <a:solidFill>
                  <a:srgbClr val="FFFFFF"/>
                </a:solidFill>
                <a:latin typeface="Corbel" panose="020B0503020204020204" pitchFamily="34" charset="0"/>
              </a:rPr>
              <a:t>1 colo uterino</a:t>
            </a: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BE96AB4C-06E2-2656-AB11-A28F3235E720}"/>
              </a:ext>
            </a:extLst>
          </p:cNvPr>
          <p:cNvSpPr/>
          <p:nvPr/>
        </p:nvSpPr>
        <p:spPr>
          <a:xfrm>
            <a:off x="32594190" y="16464841"/>
            <a:ext cx="6156890" cy="1233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54613"/>
            <a:r>
              <a:rPr lang="pt-BR" sz="4606" dirty="0">
                <a:solidFill>
                  <a:srgbClr val="FFFFFF"/>
                </a:solidFill>
                <a:latin typeface="Corbel" panose="020B0503020204020204" pitchFamily="34" charset="0"/>
              </a:rPr>
              <a:t>2 colos uterinos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D1AEE478-197B-8EA5-A5CD-91E0050876CA}"/>
              </a:ext>
            </a:extLst>
          </p:cNvPr>
          <p:cNvSpPr/>
          <p:nvPr/>
        </p:nvSpPr>
        <p:spPr>
          <a:xfrm>
            <a:off x="39924167" y="14614320"/>
            <a:ext cx="6076239" cy="1233688"/>
          </a:xfrm>
          <a:prstGeom prst="rect">
            <a:avLst/>
          </a:prstGeom>
          <a:solidFill>
            <a:srgbClr val="803F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54613"/>
            <a:r>
              <a:rPr lang="pt-BR" sz="4606" b="1" dirty="0">
                <a:solidFill>
                  <a:srgbClr val="FFFFFF"/>
                </a:solidFill>
                <a:latin typeface="Corbel" panose="020B0503020204020204" pitchFamily="34" charset="0"/>
              </a:rPr>
              <a:t>UNICOLLIS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7C29ABCB-EFED-A899-A4A4-E5DCDCFE9175}"/>
              </a:ext>
            </a:extLst>
          </p:cNvPr>
          <p:cNvSpPr/>
          <p:nvPr/>
        </p:nvSpPr>
        <p:spPr>
          <a:xfrm>
            <a:off x="39924167" y="16464850"/>
            <a:ext cx="6076239" cy="1233688"/>
          </a:xfrm>
          <a:prstGeom prst="rect">
            <a:avLst/>
          </a:prstGeom>
          <a:solidFill>
            <a:srgbClr val="803F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54613"/>
            <a:r>
              <a:rPr lang="pt-BR" sz="4606" b="1" dirty="0">
                <a:solidFill>
                  <a:srgbClr val="FFFFFF"/>
                </a:solidFill>
                <a:latin typeface="Corbel" panose="020B0503020204020204" pitchFamily="34" charset="0"/>
              </a:rPr>
              <a:t>BICOLLIS</a:t>
            </a:r>
          </a:p>
        </p:txBody>
      </p: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83526E00-8455-6C72-0A41-941BEA15C7C4}"/>
              </a:ext>
            </a:extLst>
          </p:cNvPr>
          <p:cNvCxnSpPr>
            <a:cxnSpLocks/>
            <a:stCxn id="51" idx="3"/>
            <a:endCxn id="53" idx="1"/>
          </p:cNvCxnSpPr>
          <p:nvPr/>
        </p:nvCxnSpPr>
        <p:spPr>
          <a:xfrm>
            <a:off x="38670434" y="15231164"/>
            <a:ext cx="12537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F4D1C286-9267-194A-26BE-A55C5493ADB7}"/>
              </a:ext>
            </a:extLst>
          </p:cNvPr>
          <p:cNvCxnSpPr>
            <a:cxnSpLocks/>
            <a:stCxn id="52" idx="3"/>
            <a:endCxn id="54" idx="1"/>
          </p:cNvCxnSpPr>
          <p:nvPr/>
        </p:nvCxnSpPr>
        <p:spPr>
          <a:xfrm>
            <a:off x="38751078" y="17081692"/>
            <a:ext cx="1173085" cy="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Angulado 87">
            <a:extLst>
              <a:ext uri="{FF2B5EF4-FFF2-40B4-BE49-F238E27FC236}">
                <a16:creationId xmlns:a16="http://schemas.microsoft.com/office/drawing/2014/main" id="{30DD9FCC-4AD4-ED86-9463-7F355877739A}"/>
              </a:ext>
            </a:extLst>
          </p:cNvPr>
          <p:cNvCxnSpPr>
            <a:cxnSpLocks/>
            <a:stCxn id="30" idx="3"/>
            <a:endCxn id="32" idx="1"/>
          </p:cNvCxnSpPr>
          <p:nvPr/>
        </p:nvCxnSpPr>
        <p:spPr>
          <a:xfrm>
            <a:off x="7022205" y="13167409"/>
            <a:ext cx="1535248" cy="294105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Angulado 120">
            <a:extLst>
              <a:ext uri="{FF2B5EF4-FFF2-40B4-BE49-F238E27FC236}">
                <a16:creationId xmlns:a16="http://schemas.microsoft.com/office/drawing/2014/main" id="{3537A8EE-BB8F-676E-411F-988374CA7E57}"/>
              </a:ext>
            </a:extLst>
          </p:cNvPr>
          <p:cNvCxnSpPr>
            <a:cxnSpLocks/>
            <a:stCxn id="33" idx="3"/>
            <a:endCxn id="51" idx="1"/>
          </p:cNvCxnSpPr>
          <p:nvPr/>
        </p:nvCxnSpPr>
        <p:spPr>
          <a:xfrm flipV="1">
            <a:off x="31139599" y="15231164"/>
            <a:ext cx="1454596" cy="88025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Angulado 123">
            <a:extLst>
              <a:ext uri="{FF2B5EF4-FFF2-40B4-BE49-F238E27FC236}">
                <a16:creationId xmlns:a16="http://schemas.microsoft.com/office/drawing/2014/main" id="{1043C450-0951-5723-C457-9F696EBCCD07}"/>
              </a:ext>
            </a:extLst>
          </p:cNvPr>
          <p:cNvCxnSpPr>
            <a:cxnSpLocks/>
            <a:stCxn id="33" idx="3"/>
            <a:endCxn id="52" idx="1"/>
          </p:cNvCxnSpPr>
          <p:nvPr/>
        </p:nvCxnSpPr>
        <p:spPr>
          <a:xfrm>
            <a:off x="31139594" y="16111422"/>
            <a:ext cx="1454592" cy="97026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Imagem 138">
            <a:extLst>
              <a:ext uri="{FF2B5EF4-FFF2-40B4-BE49-F238E27FC236}">
                <a16:creationId xmlns:a16="http://schemas.microsoft.com/office/drawing/2014/main" id="{38BD99F5-E04A-C85E-E0C7-13D7AE2684B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5775"/>
          <a:stretch/>
        </p:blipFill>
        <p:spPr>
          <a:xfrm>
            <a:off x="28712468" y="12026594"/>
            <a:ext cx="3318757" cy="2109743"/>
          </a:xfrm>
          <a:prstGeom prst="rect">
            <a:avLst/>
          </a:prstGeom>
        </p:spPr>
      </p:pic>
      <p:pic>
        <p:nvPicPr>
          <p:cNvPr id="141" name="Imagem 140">
            <a:extLst>
              <a:ext uri="{FF2B5EF4-FFF2-40B4-BE49-F238E27FC236}">
                <a16:creationId xmlns:a16="http://schemas.microsoft.com/office/drawing/2014/main" id="{A132FD3A-92AD-81D7-A75E-E6CDD2954EF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2983"/>
          <a:stretch/>
        </p:blipFill>
        <p:spPr>
          <a:xfrm>
            <a:off x="28745863" y="14793576"/>
            <a:ext cx="2742024" cy="2099963"/>
          </a:xfrm>
          <a:prstGeom prst="rect">
            <a:avLst/>
          </a:prstGeom>
        </p:spPr>
      </p:pic>
      <p:pic>
        <p:nvPicPr>
          <p:cNvPr id="143" name="Imagem 142">
            <a:extLst>
              <a:ext uri="{FF2B5EF4-FFF2-40B4-BE49-F238E27FC236}">
                <a16:creationId xmlns:a16="http://schemas.microsoft.com/office/drawing/2014/main" id="{1EEED6B1-6FA2-1E16-F86C-75A66B3A245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8680"/>
          <a:stretch/>
        </p:blipFill>
        <p:spPr>
          <a:xfrm>
            <a:off x="44152288" y="16077256"/>
            <a:ext cx="2391135" cy="1621277"/>
          </a:xfrm>
          <a:prstGeom prst="rect">
            <a:avLst/>
          </a:prstGeom>
        </p:spPr>
      </p:pic>
      <p:pic>
        <p:nvPicPr>
          <p:cNvPr id="144" name="Imagem 143">
            <a:extLst>
              <a:ext uri="{FF2B5EF4-FFF2-40B4-BE49-F238E27FC236}">
                <a16:creationId xmlns:a16="http://schemas.microsoft.com/office/drawing/2014/main" id="{2E60BB99-3B2E-B3DA-CED9-DF4C26EE2E8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7000"/>
          <a:stretch/>
        </p:blipFill>
        <p:spPr>
          <a:xfrm>
            <a:off x="44200028" y="14231587"/>
            <a:ext cx="2343399" cy="1616421"/>
          </a:xfrm>
          <a:prstGeom prst="rect">
            <a:avLst/>
          </a:prstGeom>
        </p:spPr>
      </p:pic>
      <p:grpSp>
        <p:nvGrpSpPr>
          <p:cNvPr id="41" name="Agrupar 40">
            <a:extLst>
              <a:ext uri="{FF2B5EF4-FFF2-40B4-BE49-F238E27FC236}">
                <a16:creationId xmlns:a16="http://schemas.microsoft.com/office/drawing/2014/main" id="{D27DC8B7-DEAE-5B53-5580-F6967BA2E3C3}"/>
              </a:ext>
            </a:extLst>
          </p:cNvPr>
          <p:cNvGrpSpPr/>
          <p:nvPr/>
        </p:nvGrpSpPr>
        <p:grpSpPr>
          <a:xfrm>
            <a:off x="285891" y="18618888"/>
            <a:ext cx="32584812" cy="8065083"/>
            <a:chOff x="73085" y="4527263"/>
            <a:chExt cx="8490817" cy="2101566"/>
          </a:xfrm>
        </p:grpSpPr>
        <p:sp>
          <p:nvSpPr>
            <p:cNvPr id="94" name="Retângulo 93">
              <a:extLst>
                <a:ext uri="{FF2B5EF4-FFF2-40B4-BE49-F238E27FC236}">
                  <a16:creationId xmlns:a16="http://schemas.microsoft.com/office/drawing/2014/main" id="{0E0641A5-9A46-1B80-8DF4-D393C50034E3}"/>
                </a:ext>
              </a:extLst>
            </p:cNvPr>
            <p:cNvSpPr/>
            <p:nvPr/>
          </p:nvSpPr>
          <p:spPr>
            <a:xfrm>
              <a:off x="73085" y="4665953"/>
              <a:ext cx="1771650" cy="513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54613"/>
              <a:r>
                <a:rPr lang="pt-BR" sz="4606" dirty="0">
                  <a:solidFill>
                    <a:srgbClr val="FFFFFF"/>
                  </a:solidFill>
                  <a:latin typeface="Corbel" panose="020B0503020204020204" pitchFamily="34" charset="0"/>
                </a:rPr>
                <a:t>1 corpo uterino</a:t>
              </a:r>
            </a:p>
          </p:txBody>
        </p:sp>
        <p:sp>
          <p:nvSpPr>
            <p:cNvPr id="95" name="Retângulo 94">
              <a:extLst>
                <a:ext uri="{FF2B5EF4-FFF2-40B4-BE49-F238E27FC236}">
                  <a16:creationId xmlns:a16="http://schemas.microsoft.com/office/drawing/2014/main" id="{CF429D16-38D9-4E5C-6976-058E8446E149}"/>
                </a:ext>
              </a:extLst>
            </p:cNvPr>
            <p:cNvSpPr/>
            <p:nvPr/>
          </p:nvSpPr>
          <p:spPr>
            <a:xfrm>
              <a:off x="2244785" y="4665953"/>
              <a:ext cx="3015752" cy="513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54613"/>
              <a:r>
                <a:rPr lang="pt-BR" sz="4606" dirty="0">
                  <a:solidFill>
                    <a:srgbClr val="FFFFFF"/>
                  </a:solidFill>
                  <a:latin typeface="Corbel" panose="020B0503020204020204" pitchFamily="34" charset="0"/>
                </a:rPr>
                <a:t>+ septo com profundidade &gt; 1,0 cm e ângulo do septo &lt; 90º</a:t>
              </a:r>
            </a:p>
          </p:txBody>
        </p:sp>
        <p:sp>
          <p:nvSpPr>
            <p:cNvPr id="96" name="Retângulo 95">
              <a:extLst>
                <a:ext uri="{FF2B5EF4-FFF2-40B4-BE49-F238E27FC236}">
                  <a16:creationId xmlns:a16="http://schemas.microsoft.com/office/drawing/2014/main" id="{599A141E-BB0E-F4CF-10FF-C9197385ED10}"/>
                </a:ext>
              </a:extLst>
            </p:cNvPr>
            <p:cNvSpPr/>
            <p:nvPr/>
          </p:nvSpPr>
          <p:spPr>
            <a:xfrm>
              <a:off x="2244784" y="5343917"/>
              <a:ext cx="3015751" cy="560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54613"/>
              <a:r>
                <a:rPr lang="pt-BR" sz="4606" dirty="0">
                  <a:solidFill>
                    <a:srgbClr val="FFFFFF"/>
                  </a:solidFill>
                  <a:latin typeface="Corbel" panose="020B0503020204020204" pitchFamily="34" charset="0"/>
                </a:rPr>
                <a:t>+ septo com profundidade &gt; 1,0 cm que </a:t>
              </a:r>
              <a:r>
                <a:rPr lang="pt-BR" sz="4606" u="sng" dirty="0">
                  <a:solidFill>
                    <a:srgbClr val="FFFFFF"/>
                  </a:solidFill>
                  <a:latin typeface="Corbel" panose="020B0503020204020204" pitchFamily="34" charset="0"/>
                </a:rPr>
                <a:t>não</a:t>
              </a:r>
              <a:r>
                <a:rPr lang="pt-BR" sz="4606" dirty="0">
                  <a:solidFill>
                    <a:srgbClr val="FFFFFF"/>
                  </a:solidFill>
                  <a:latin typeface="Corbel" panose="020B0503020204020204" pitchFamily="34" charset="0"/>
                </a:rPr>
                <a:t> ultrapassa o orifício interno do colo uterino</a:t>
              </a:r>
            </a:p>
          </p:txBody>
        </p:sp>
        <p:sp>
          <p:nvSpPr>
            <p:cNvPr id="97" name="Retângulo 96">
              <a:extLst>
                <a:ext uri="{FF2B5EF4-FFF2-40B4-BE49-F238E27FC236}">
                  <a16:creationId xmlns:a16="http://schemas.microsoft.com/office/drawing/2014/main" id="{D1EE1991-6296-4A5C-C01C-2E596BFA0FBF}"/>
                </a:ext>
              </a:extLst>
            </p:cNvPr>
            <p:cNvSpPr/>
            <p:nvPr/>
          </p:nvSpPr>
          <p:spPr>
            <a:xfrm>
              <a:off x="5660583" y="5415952"/>
              <a:ext cx="2468563" cy="419102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54613"/>
              <a:r>
                <a:rPr lang="pt-BR" sz="4606" b="1" dirty="0">
                  <a:solidFill>
                    <a:srgbClr val="FFFFFF"/>
                  </a:solidFill>
                  <a:latin typeface="Corbel" panose="020B0503020204020204" pitchFamily="34" charset="0"/>
                </a:rPr>
                <a:t>ÚTERO PARCIALMENTE SEPTADO</a:t>
              </a:r>
            </a:p>
          </p:txBody>
        </p:sp>
        <p:cxnSp>
          <p:nvCxnSpPr>
            <p:cNvPr id="98" name="Conector Reto 97">
              <a:extLst>
                <a:ext uri="{FF2B5EF4-FFF2-40B4-BE49-F238E27FC236}">
                  <a16:creationId xmlns:a16="http://schemas.microsoft.com/office/drawing/2014/main" id="{01856DCD-72BA-C372-A8DD-583C4EE7C132}"/>
                </a:ext>
              </a:extLst>
            </p:cNvPr>
            <p:cNvCxnSpPr>
              <a:cxnSpLocks/>
              <a:stCxn id="94" idx="3"/>
              <a:endCxn id="95" idx="1"/>
            </p:cNvCxnSpPr>
            <p:nvPr/>
          </p:nvCxnSpPr>
          <p:spPr>
            <a:xfrm>
              <a:off x="1844735" y="4922533"/>
              <a:ext cx="4000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to 98">
              <a:extLst>
                <a:ext uri="{FF2B5EF4-FFF2-40B4-BE49-F238E27FC236}">
                  <a16:creationId xmlns:a16="http://schemas.microsoft.com/office/drawing/2014/main" id="{350EF6E5-479E-25A0-FE33-BA21AE4EE22B}"/>
                </a:ext>
              </a:extLst>
            </p:cNvPr>
            <p:cNvCxnSpPr>
              <a:cxnSpLocks/>
              <a:stCxn id="97" idx="1"/>
              <a:endCxn id="96" idx="3"/>
            </p:cNvCxnSpPr>
            <p:nvPr/>
          </p:nvCxnSpPr>
          <p:spPr>
            <a:xfrm flipH="1" flipV="1">
              <a:off x="5260535" y="5623944"/>
              <a:ext cx="400048" cy="15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tângulo 99">
              <a:extLst>
                <a:ext uri="{FF2B5EF4-FFF2-40B4-BE49-F238E27FC236}">
                  <a16:creationId xmlns:a16="http://schemas.microsoft.com/office/drawing/2014/main" id="{34C940B4-2F2A-E1CC-3E6F-011703A19FFB}"/>
                </a:ext>
              </a:extLst>
            </p:cNvPr>
            <p:cNvSpPr/>
            <p:nvPr/>
          </p:nvSpPr>
          <p:spPr>
            <a:xfrm>
              <a:off x="5660583" y="4666336"/>
              <a:ext cx="2468563" cy="513160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54613"/>
              <a:r>
                <a:rPr lang="pt-BR" sz="4606" b="1" dirty="0">
                  <a:solidFill>
                    <a:srgbClr val="FFFFFF"/>
                  </a:solidFill>
                  <a:latin typeface="Corbel" panose="020B0503020204020204" pitchFamily="34" charset="0"/>
                </a:rPr>
                <a:t>ÚTERO SEPTADO</a:t>
              </a:r>
            </a:p>
          </p:txBody>
        </p:sp>
        <p:cxnSp>
          <p:nvCxnSpPr>
            <p:cNvPr id="101" name="Conector Reto 100">
              <a:extLst>
                <a:ext uri="{FF2B5EF4-FFF2-40B4-BE49-F238E27FC236}">
                  <a16:creationId xmlns:a16="http://schemas.microsoft.com/office/drawing/2014/main" id="{17AAF656-6790-E0A9-9C83-DEB38623BEFB}"/>
                </a:ext>
              </a:extLst>
            </p:cNvPr>
            <p:cNvCxnSpPr>
              <a:cxnSpLocks/>
              <a:stCxn id="100" idx="1"/>
              <a:endCxn id="95" idx="3"/>
            </p:cNvCxnSpPr>
            <p:nvPr/>
          </p:nvCxnSpPr>
          <p:spPr>
            <a:xfrm flipH="1" flipV="1">
              <a:off x="5260537" y="4922533"/>
              <a:ext cx="400046" cy="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Angulado 109">
              <a:extLst>
                <a:ext uri="{FF2B5EF4-FFF2-40B4-BE49-F238E27FC236}">
                  <a16:creationId xmlns:a16="http://schemas.microsoft.com/office/drawing/2014/main" id="{2FDF42C1-520A-28B0-AE71-78B9A881D407}"/>
                </a:ext>
              </a:extLst>
            </p:cNvPr>
            <p:cNvCxnSpPr>
              <a:cxnSpLocks/>
              <a:stCxn id="94" idx="3"/>
              <a:endCxn id="96" idx="1"/>
            </p:cNvCxnSpPr>
            <p:nvPr/>
          </p:nvCxnSpPr>
          <p:spPr>
            <a:xfrm>
              <a:off x="1844735" y="4922533"/>
              <a:ext cx="400049" cy="701411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tângulo 111">
              <a:extLst>
                <a:ext uri="{FF2B5EF4-FFF2-40B4-BE49-F238E27FC236}">
                  <a16:creationId xmlns:a16="http://schemas.microsoft.com/office/drawing/2014/main" id="{B8C27B58-944B-B09C-FC55-7A44263404AC}"/>
                </a:ext>
              </a:extLst>
            </p:cNvPr>
            <p:cNvSpPr/>
            <p:nvPr/>
          </p:nvSpPr>
          <p:spPr>
            <a:xfrm>
              <a:off x="2229019" y="6068775"/>
              <a:ext cx="3015751" cy="560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54613"/>
              <a:r>
                <a:rPr lang="pt-BR" sz="4606" dirty="0">
                  <a:solidFill>
                    <a:srgbClr val="FFFFFF"/>
                  </a:solidFill>
                  <a:latin typeface="Corbel" panose="020B0503020204020204" pitchFamily="34" charset="0"/>
                </a:rPr>
                <a:t>+ septo com profundidade &lt; 1,0 cm e ângulo do septo &gt; 90º</a:t>
              </a:r>
            </a:p>
          </p:txBody>
        </p:sp>
        <p:cxnSp>
          <p:nvCxnSpPr>
            <p:cNvPr id="113" name="Conector Angulado 112">
              <a:extLst>
                <a:ext uri="{FF2B5EF4-FFF2-40B4-BE49-F238E27FC236}">
                  <a16:creationId xmlns:a16="http://schemas.microsoft.com/office/drawing/2014/main" id="{1BC3E0FE-7922-0AB1-D5CC-9DAAAF82205A}"/>
                </a:ext>
              </a:extLst>
            </p:cNvPr>
            <p:cNvCxnSpPr>
              <a:cxnSpLocks/>
              <a:stCxn id="94" idx="3"/>
              <a:endCxn id="112" idx="1"/>
            </p:cNvCxnSpPr>
            <p:nvPr/>
          </p:nvCxnSpPr>
          <p:spPr>
            <a:xfrm>
              <a:off x="1844735" y="4922533"/>
              <a:ext cx="384284" cy="1426269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tângulo 114">
              <a:extLst>
                <a:ext uri="{FF2B5EF4-FFF2-40B4-BE49-F238E27FC236}">
                  <a16:creationId xmlns:a16="http://schemas.microsoft.com/office/drawing/2014/main" id="{1FCC31AA-A2D6-C7AC-AA4A-1F4E17661367}"/>
                </a:ext>
              </a:extLst>
            </p:cNvPr>
            <p:cNvSpPr/>
            <p:nvPr/>
          </p:nvSpPr>
          <p:spPr>
            <a:xfrm>
              <a:off x="5660583" y="6140291"/>
              <a:ext cx="2468563" cy="419102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54613"/>
              <a:r>
                <a:rPr lang="pt-BR" sz="4606" b="1" dirty="0">
                  <a:solidFill>
                    <a:srgbClr val="FFFFFF"/>
                  </a:solidFill>
                  <a:latin typeface="Corbel" panose="020B0503020204020204" pitchFamily="34" charset="0"/>
                </a:rPr>
                <a:t>ÚTERO ARQUEADO</a:t>
              </a:r>
            </a:p>
          </p:txBody>
        </p:sp>
        <p:cxnSp>
          <p:nvCxnSpPr>
            <p:cNvPr id="116" name="Conector Reto 115">
              <a:extLst>
                <a:ext uri="{FF2B5EF4-FFF2-40B4-BE49-F238E27FC236}">
                  <a16:creationId xmlns:a16="http://schemas.microsoft.com/office/drawing/2014/main" id="{37F93420-1416-CE7C-00D0-B3D60BEB42F8}"/>
                </a:ext>
              </a:extLst>
            </p:cNvPr>
            <p:cNvCxnSpPr>
              <a:cxnSpLocks/>
              <a:stCxn id="115" idx="1"/>
              <a:endCxn id="112" idx="3"/>
            </p:cNvCxnSpPr>
            <p:nvPr/>
          </p:nvCxnSpPr>
          <p:spPr>
            <a:xfrm flipH="1" flipV="1">
              <a:off x="5244770" y="6348802"/>
              <a:ext cx="415813" cy="10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6" name="Imagem 145">
              <a:extLst>
                <a:ext uri="{FF2B5EF4-FFF2-40B4-BE49-F238E27FC236}">
                  <a16:creationId xmlns:a16="http://schemas.microsoft.com/office/drawing/2014/main" id="{EDA567E7-B034-89BC-4E91-F31F2B5E37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21344"/>
            <a:stretch/>
          </p:blipFill>
          <p:spPr>
            <a:xfrm>
              <a:off x="7694390" y="4527263"/>
              <a:ext cx="785224" cy="648000"/>
            </a:xfrm>
            <a:prstGeom prst="rect">
              <a:avLst/>
            </a:prstGeom>
          </p:spPr>
        </p:pic>
        <p:pic>
          <p:nvPicPr>
            <p:cNvPr id="149" name="Imagem 148">
              <a:extLst>
                <a:ext uri="{FF2B5EF4-FFF2-40B4-BE49-F238E27FC236}">
                  <a16:creationId xmlns:a16="http://schemas.microsoft.com/office/drawing/2014/main" id="{2F6557D7-A87B-20EB-3B66-683560EA20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b="22290"/>
            <a:stretch/>
          </p:blipFill>
          <p:spPr>
            <a:xfrm>
              <a:off x="7694390" y="5911393"/>
              <a:ext cx="869512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832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Agrupar 248">
            <a:extLst>
              <a:ext uri="{FF2B5EF4-FFF2-40B4-BE49-F238E27FC236}">
                <a16:creationId xmlns:a16="http://schemas.microsoft.com/office/drawing/2014/main" id="{D12367B8-B937-5332-21A8-7B4B73A667DC}"/>
              </a:ext>
            </a:extLst>
          </p:cNvPr>
          <p:cNvGrpSpPr/>
          <p:nvPr/>
        </p:nvGrpSpPr>
        <p:grpSpPr>
          <a:xfrm>
            <a:off x="5693847" y="2819220"/>
            <a:ext cx="35411806" cy="23161984"/>
            <a:chOff x="5806465" y="2412659"/>
            <a:chExt cx="35411806" cy="23161984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7639A926-4C1C-931C-9157-56C97691584C}"/>
                </a:ext>
              </a:extLst>
            </p:cNvPr>
            <p:cNvSpPr/>
            <p:nvPr/>
          </p:nvSpPr>
          <p:spPr>
            <a:xfrm>
              <a:off x="5806465" y="2412659"/>
              <a:ext cx="8503371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Se vê útero ou remanescente </a:t>
              </a:r>
              <a:r>
                <a:rPr lang="pt-BR" sz="3149" dirty="0" err="1">
                  <a:solidFill>
                    <a:schemeClr val="bg1"/>
                  </a:solidFill>
                  <a:latin typeface="Corbel" panose="020B0503020204020204" pitchFamily="34" charset="0"/>
                </a:rPr>
                <a:t>mülleriano</a:t>
              </a:r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?</a:t>
              </a: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5CB65C1A-5D4F-F0AE-C29F-8A13C53AED2C}"/>
                </a:ext>
              </a:extLst>
            </p:cNvPr>
            <p:cNvSpPr/>
            <p:nvPr/>
          </p:nvSpPr>
          <p:spPr>
            <a:xfrm>
              <a:off x="5806467" y="4227652"/>
              <a:ext cx="3779275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NÃO</a:t>
              </a: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582382B-9433-5BEE-BE62-9BD1ED7C6DF8}"/>
                </a:ext>
              </a:extLst>
            </p:cNvPr>
            <p:cNvSpPr/>
            <p:nvPr/>
          </p:nvSpPr>
          <p:spPr>
            <a:xfrm>
              <a:off x="10530565" y="4227653"/>
              <a:ext cx="3779275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Se vê útero anormal?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9EAFAA0A-1051-5673-5AC4-09D37901FDCC}"/>
                </a:ext>
              </a:extLst>
            </p:cNvPr>
            <p:cNvSpPr/>
            <p:nvPr/>
          </p:nvSpPr>
          <p:spPr>
            <a:xfrm>
              <a:off x="5806468" y="6469367"/>
              <a:ext cx="3779275" cy="1090982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b="1" dirty="0">
                  <a:latin typeface="Corbel" panose="020B0503020204020204" pitchFamily="34" charset="0"/>
                </a:rPr>
                <a:t>AGENESIA BILATERAL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1797EA01-4E8A-FFAD-0231-4B7C511C97F1}"/>
                </a:ext>
              </a:extLst>
            </p:cNvPr>
            <p:cNvSpPr/>
            <p:nvPr/>
          </p:nvSpPr>
          <p:spPr>
            <a:xfrm>
              <a:off x="10530564" y="8592206"/>
              <a:ext cx="8503371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Se vê </a:t>
              </a:r>
              <a:r>
                <a:rPr lang="pt-BR" sz="3149" dirty="0" err="1">
                  <a:solidFill>
                    <a:schemeClr val="bg1"/>
                  </a:solidFill>
                  <a:latin typeface="Corbel" panose="020B0503020204020204" pitchFamily="34" charset="0"/>
                </a:rPr>
                <a:t>hemiútero</a:t>
              </a:r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 normal apenas de um lado?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2B761CB-744C-8061-934E-57FF7FB6AAB5}"/>
                </a:ext>
              </a:extLst>
            </p:cNvPr>
            <p:cNvSpPr/>
            <p:nvPr/>
          </p:nvSpPr>
          <p:spPr>
            <a:xfrm>
              <a:off x="10530566" y="10341574"/>
              <a:ext cx="3779275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SIM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76B33CBB-E237-C6F6-3C5D-52E2E1F54902}"/>
                </a:ext>
              </a:extLst>
            </p:cNvPr>
            <p:cNvSpPr/>
            <p:nvPr/>
          </p:nvSpPr>
          <p:spPr>
            <a:xfrm>
              <a:off x="10530566" y="12126090"/>
              <a:ext cx="3779275" cy="1090982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b="1" dirty="0">
                  <a:latin typeface="Corbel" panose="020B0503020204020204" pitchFamily="34" charset="0"/>
                </a:rPr>
                <a:t>ÚTERO UNICORNO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CA4E7334-ABE1-F664-AFBD-3F3BAA4516FB}"/>
                </a:ext>
              </a:extLst>
            </p:cNvPr>
            <p:cNvSpPr/>
            <p:nvPr/>
          </p:nvSpPr>
          <p:spPr>
            <a:xfrm>
              <a:off x="15254662" y="10341574"/>
              <a:ext cx="3779275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NÃO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825E6B5F-2FF0-9C1D-880D-F11D8C80AAA4}"/>
                </a:ext>
              </a:extLst>
            </p:cNvPr>
            <p:cNvSpPr/>
            <p:nvPr/>
          </p:nvSpPr>
          <p:spPr>
            <a:xfrm>
              <a:off x="15254662" y="12090949"/>
              <a:ext cx="3779275" cy="210959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Há </a:t>
              </a:r>
              <a:r>
                <a:rPr lang="pt-BR" sz="3149" dirty="0" err="1">
                  <a:solidFill>
                    <a:schemeClr val="bg1"/>
                  </a:solidFill>
                  <a:latin typeface="Corbel" panose="020B0503020204020204" pitchFamily="34" charset="0"/>
                </a:rPr>
                <a:t>hemiútero</a:t>
              </a:r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 dos dois lados, mas um assimétrico ou menor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D9B085DB-622D-CA1C-8E20-70E2EEC36D61}"/>
                </a:ext>
              </a:extLst>
            </p:cNvPr>
            <p:cNvSpPr/>
            <p:nvPr/>
          </p:nvSpPr>
          <p:spPr>
            <a:xfrm>
              <a:off x="15254662" y="14858926"/>
              <a:ext cx="3779275" cy="2109591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b="1" dirty="0">
                  <a:latin typeface="Corbel" panose="020B0503020204020204" pitchFamily="34" charset="0"/>
                </a:rPr>
                <a:t>ÚTERO UNICORNO COM CORNO REMANESCENTE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B84B6EF-06DF-E537-823D-2EC4285912A7}"/>
                </a:ext>
              </a:extLst>
            </p:cNvPr>
            <p:cNvSpPr/>
            <p:nvPr/>
          </p:nvSpPr>
          <p:spPr>
            <a:xfrm>
              <a:off x="7038731" y="14858924"/>
              <a:ext cx="7315294" cy="210959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Detalhamento do corno remanescente: existe endométrio funcionante? Existe comunicação entre os cornos? Descreva a comunicação, morfologia e localização</a:t>
              </a:r>
            </a:p>
          </p:txBody>
        </p:sp>
        <p:cxnSp>
          <p:nvCxnSpPr>
            <p:cNvPr id="16" name="Conector Angulado 15">
              <a:extLst>
                <a:ext uri="{FF2B5EF4-FFF2-40B4-BE49-F238E27FC236}">
                  <a16:creationId xmlns:a16="http://schemas.microsoft.com/office/drawing/2014/main" id="{15287CFE-CF77-8E2C-9C0B-CC3FED14D5DB}"/>
                </a:ext>
              </a:extLst>
            </p:cNvPr>
            <p:cNvCxnSpPr>
              <a:cxnSpLocks/>
              <a:stCxn id="217" idx="2"/>
              <a:endCxn id="9" idx="0"/>
            </p:cNvCxnSpPr>
            <p:nvPr/>
          </p:nvCxnSpPr>
          <p:spPr>
            <a:xfrm rot="5400000">
              <a:off x="17456844" y="4850607"/>
              <a:ext cx="1067005" cy="641619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BEAEEDF0-1B24-8509-DF69-7B49D11537B9}"/>
                </a:ext>
              </a:extLst>
            </p:cNvPr>
            <p:cNvCxnSpPr>
              <a:stCxn id="6" idx="2"/>
              <a:endCxn id="8" idx="0"/>
            </p:cNvCxnSpPr>
            <p:nvPr/>
          </p:nvCxnSpPr>
          <p:spPr>
            <a:xfrm>
              <a:off x="7696105" y="5318636"/>
              <a:ext cx="1" cy="11507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Angulado 21">
              <a:extLst>
                <a:ext uri="{FF2B5EF4-FFF2-40B4-BE49-F238E27FC236}">
                  <a16:creationId xmlns:a16="http://schemas.microsoft.com/office/drawing/2014/main" id="{56F347A1-C312-003D-9CEF-B38C72B997BB}"/>
                </a:ext>
              </a:extLst>
            </p:cNvPr>
            <p:cNvCxnSpPr>
              <a:cxnSpLocks/>
              <a:stCxn id="5" idx="2"/>
              <a:endCxn id="6" idx="0"/>
            </p:cNvCxnSpPr>
            <p:nvPr/>
          </p:nvCxnSpPr>
          <p:spPr>
            <a:xfrm rot="5400000">
              <a:off x="8515123" y="2684623"/>
              <a:ext cx="724011" cy="236204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Angulado 24">
              <a:extLst>
                <a:ext uri="{FF2B5EF4-FFF2-40B4-BE49-F238E27FC236}">
                  <a16:creationId xmlns:a16="http://schemas.microsoft.com/office/drawing/2014/main" id="{AFBC9248-62FC-1E6B-EE47-B41869725B13}"/>
                </a:ext>
              </a:extLst>
            </p:cNvPr>
            <p:cNvCxnSpPr>
              <a:cxnSpLocks/>
              <a:stCxn id="5" idx="2"/>
              <a:endCxn id="7" idx="0"/>
            </p:cNvCxnSpPr>
            <p:nvPr/>
          </p:nvCxnSpPr>
          <p:spPr>
            <a:xfrm rot="16200000" flipH="1">
              <a:off x="10877169" y="2684621"/>
              <a:ext cx="724012" cy="236205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Angulado 27">
              <a:extLst>
                <a:ext uri="{FF2B5EF4-FFF2-40B4-BE49-F238E27FC236}">
                  <a16:creationId xmlns:a16="http://schemas.microsoft.com/office/drawing/2014/main" id="{0F86E660-2C18-4F51-E398-2A8B511CD9DE}"/>
                </a:ext>
              </a:extLst>
            </p:cNvPr>
            <p:cNvCxnSpPr>
              <a:cxnSpLocks/>
              <a:stCxn id="9" idx="2"/>
              <a:endCxn id="10" idx="0"/>
            </p:cNvCxnSpPr>
            <p:nvPr/>
          </p:nvCxnSpPr>
          <p:spPr>
            <a:xfrm rot="5400000">
              <a:off x="13272034" y="8831363"/>
              <a:ext cx="658385" cy="236204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Angulado 30">
              <a:extLst>
                <a:ext uri="{FF2B5EF4-FFF2-40B4-BE49-F238E27FC236}">
                  <a16:creationId xmlns:a16="http://schemas.microsoft.com/office/drawing/2014/main" id="{6C878007-7DC3-172E-4755-68CAE2D0A54B}"/>
                </a:ext>
              </a:extLst>
            </p:cNvPr>
            <p:cNvCxnSpPr>
              <a:cxnSpLocks/>
              <a:stCxn id="9" idx="2"/>
              <a:endCxn id="12" idx="0"/>
            </p:cNvCxnSpPr>
            <p:nvPr/>
          </p:nvCxnSpPr>
          <p:spPr>
            <a:xfrm rot="16200000" flipH="1">
              <a:off x="15634083" y="8831363"/>
              <a:ext cx="658385" cy="236204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D3771C34-10A9-DE47-07D7-2E1B327B6E3C}"/>
                </a:ext>
              </a:extLst>
            </p:cNvPr>
            <p:cNvCxnSpPr>
              <a:cxnSpLocks/>
              <a:stCxn id="10" idx="2"/>
              <a:endCxn id="11" idx="0"/>
            </p:cNvCxnSpPr>
            <p:nvPr/>
          </p:nvCxnSpPr>
          <p:spPr>
            <a:xfrm>
              <a:off x="12420195" y="11432563"/>
              <a:ext cx="0" cy="69353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A07B362A-B541-B742-B6F0-B61BA7D05384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>
              <a:off x="17144290" y="11432565"/>
              <a:ext cx="0" cy="6583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534831C5-1698-5321-A8E2-51C7BB20A702}"/>
                </a:ext>
              </a:extLst>
            </p:cNvPr>
            <p:cNvCxnSpPr>
              <a:cxnSpLocks/>
              <a:stCxn id="13" idx="2"/>
              <a:endCxn id="14" idx="0"/>
            </p:cNvCxnSpPr>
            <p:nvPr/>
          </p:nvCxnSpPr>
          <p:spPr>
            <a:xfrm>
              <a:off x="17144290" y="14200541"/>
              <a:ext cx="0" cy="6583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40D23A66-C696-A17D-5308-9A6F4ADB4A26}"/>
                </a:ext>
              </a:extLst>
            </p:cNvPr>
            <p:cNvCxnSpPr>
              <a:cxnSpLocks/>
              <a:stCxn id="14" idx="1"/>
              <a:endCxn id="15" idx="3"/>
            </p:cNvCxnSpPr>
            <p:nvPr/>
          </p:nvCxnSpPr>
          <p:spPr>
            <a:xfrm flipH="1">
              <a:off x="14354031" y="15913716"/>
              <a:ext cx="900626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D9181791-F150-3804-1FEB-D056AC688085}"/>
                </a:ext>
              </a:extLst>
            </p:cNvPr>
            <p:cNvSpPr/>
            <p:nvPr/>
          </p:nvSpPr>
          <p:spPr>
            <a:xfrm>
              <a:off x="23036155" y="10348340"/>
              <a:ext cx="9498013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Há </a:t>
              </a:r>
              <a:r>
                <a:rPr lang="pt-BR" sz="3149" dirty="0" err="1">
                  <a:solidFill>
                    <a:schemeClr val="bg1"/>
                  </a:solidFill>
                  <a:latin typeface="Corbel" panose="020B0503020204020204" pitchFamily="34" charset="0"/>
                </a:rPr>
                <a:t>indentação</a:t>
              </a:r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 serosa </a:t>
              </a:r>
              <a:r>
                <a:rPr lang="pt-BR" sz="3149" dirty="0" err="1">
                  <a:solidFill>
                    <a:schemeClr val="bg1"/>
                  </a:solidFill>
                  <a:latin typeface="Corbel" panose="020B0503020204020204" pitchFamily="34" charset="0"/>
                </a:rPr>
                <a:t>fúndica</a:t>
              </a:r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 &gt; 1,0 cm?</a:t>
              </a:r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3D171257-52DA-04EC-3221-F41EBB28200B}"/>
                </a:ext>
              </a:extLst>
            </p:cNvPr>
            <p:cNvSpPr/>
            <p:nvPr/>
          </p:nvSpPr>
          <p:spPr>
            <a:xfrm>
              <a:off x="23036152" y="12097712"/>
              <a:ext cx="3779275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SIM</a:t>
              </a:r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F64D5D8E-77A3-760E-FE82-D7D05928ACC9}"/>
                </a:ext>
              </a:extLst>
            </p:cNvPr>
            <p:cNvSpPr/>
            <p:nvPr/>
          </p:nvSpPr>
          <p:spPr>
            <a:xfrm>
              <a:off x="28752733" y="12097712"/>
              <a:ext cx="3779275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NÃO</a:t>
              </a:r>
            </a:p>
          </p:txBody>
        </p:sp>
        <p:cxnSp>
          <p:nvCxnSpPr>
            <p:cNvPr id="57" name="Conector Angulado 56">
              <a:extLst>
                <a:ext uri="{FF2B5EF4-FFF2-40B4-BE49-F238E27FC236}">
                  <a16:creationId xmlns:a16="http://schemas.microsoft.com/office/drawing/2014/main" id="{FAD08A9E-3795-C8F7-25A8-4250AFD49A78}"/>
                </a:ext>
              </a:extLst>
            </p:cNvPr>
            <p:cNvCxnSpPr>
              <a:cxnSpLocks/>
              <a:stCxn id="217" idx="2"/>
              <a:endCxn id="72" idx="0"/>
            </p:cNvCxnSpPr>
            <p:nvPr/>
          </p:nvCxnSpPr>
          <p:spPr>
            <a:xfrm rot="16200000" flipH="1">
              <a:off x="23957220" y="4766423"/>
              <a:ext cx="1067005" cy="658456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Angulado 60">
              <a:extLst>
                <a:ext uri="{FF2B5EF4-FFF2-40B4-BE49-F238E27FC236}">
                  <a16:creationId xmlns:a16="http://schemas.microsoft.com/office/drawing/2014/main" id="{C8228638-15C4-EBCA-0822-D98CAE6B9961}"/>
                </a:ext>
              </a:extLst>
            </p:cNvPr>
            <p:cNvCxnSpPr>
              <a:cxnSpLocks/>
              <a:stCxn id="49" idx="2"/>
              <a:endCxn id="52" idx="0"/>
            </p:cNvCxnSpPr>
            <p:nvPr/>
          </p:nvCxnSpPr>
          <p:spPr>
            <a:xfrm rot="5400000">
              <a:off x="26026279" y="10338831"/>
              <a:ext cx="658390" cy="285937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Angulado 63">
              <a:extLst>
                <a:ext uri="{FF2B5EF4-FFF2-40B4-BE49-F238E27FC236}">
                  <a16:creationId xmlns:a16="http://schemas.microsoft.com/office/drawing/2014/main" id="{8C0B098D-4C1A-9F08-E8E8-47E1EC8B3550}"/>
                </a:ext>
              </a:extLst>
            </p:cNvPr>
            <p:cNvCxnSpPr>
              <a:cxnSpLocks/>
              <a:stCxn id="49" idx="2"/>
              <a:endCxn id="55" idx="0"/>
            </p:cNvCxnSpPr>
            <p:nvPr/>
          </p:nvCxnSpPr>
          <p:spPr>
            <a:xfrm rot="16200000" flipH="1">
              <a:off x="28884569" y="10339914"/>
              <a:ext cx="658390" cy="2857209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tângulo 71">
              <a:extLst>
                <a:ext uri="{FF2B5EF4-FFF2-40B4-BE49-F238E27FC236}">
                  <a16:creationId xmlns:a16="http://schemas.microsoft.com/office/drawing/2014/main" id="{26D7421B-40FD-A203-A52B-1CA56D068884}"/>
                </a:ext>
              </a:extLst>
            </p:cNvPr>
            <p:cNvSpPr/>
            <p:nvPr/>
          </p:nvSpPr>
          <p:spPr>
            <a:xfrm>
              <a:off x="23033995" y="8592206"/>
              <a:ext cx="9498013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Se vê </a:t>
              </a:r>
              <a:r>
                <a:rPr lang="pt-BR" sz="3149" dirty="0" err="1">
                  <a:solidFill>
                    <a:schemeClr val="bg1"/>
                  </a:solidFill>
                  <a:latin typeface="Corbel" panose="020B0503020204020204" pitchFamily="34" charset="0"/>
                </a:rPr>
                <a:t>hemiútero</a:t>
              </a:r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 dos dois lados e simétricos?</a:t>
              </a:r>
            </a:p>
          </p:txBody>
        </p:sp>
        <p:cxnSp>
          <p:nvCxnSpPr>
            <p:cNvPr id="76" name="Conector Reto 75">
              <a:extLst>
                <a:ext uri="{FF2B5EF4-FFF2-40B4-BE49-F238E27FC236}">
                  <a16:creationId xmlns:a16="http://schemas.microsoft.com/office/drawing/2014/main" id="{1A509F1A-9B6B-D11E-5B12-4651FDCF0EFE}"/>
                </a:ext>
              </a:extLst>
            </p:cNvPr>
            <p:cNvCxnSpPr>
              <a:cxnSpLocks/>
              <a:stCxn id="72" idx="2"/>
              <a:endCxn id="49" idx="0"/>
            </p:cNvCxnSpPr>
            <p:nvPr/>
          </p:nvCxnSpPr>
          <p:spPr>
            <a:xfrm>
              <a:off x="27783000" y="9683188"/>
              <a:ext cx="2160" cy="66515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tângulo 79">
              <a:extLst>
                <a:ext uri="{FF2B5EF4-FFF2-40B4-BE49-F238E27FC236}">
                  <a16:creationId xmlns:a16="http://schemas.microsoft.com/office/drawing/2014/main" id="{E620CA34-53FD-871B-EF10-A9F98708BCEE}"/>
                </a:ext>
              </a:extLst>
            </p:cNvPr>
            <p:cNvSpPr/>
            <p:nvPr/>
          </p:nvSpPr>
          <p:spPr>
            <a:xfrm>
              <a:off x="23036153" y="13658994"/>
              <a:ext cx="3779272" cy="210959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Há separação total dos corpos / cornos uterinos e eles são divergentes?</a:t>
              </a:r>
            </a:p>
          </p:txBody>
        </p:sp>
        <p:cxnSp>
          <p:nvCxnSpPr>
            <p:cNvPr id="87" name="Conector Reto 86">
              <a:extLst>
                <a:ext uri="{FF2B5EF4-FFF2-40B4-BE49-F238E27FC236}">
                  <a16:creationId xmlns:a16="http://schemas.microsoft.com/office/drawing/2014/main" id="{CC6B0F1E-8750-5381-1D86-25E3AEBF808C}"/>
                </a:ext>
              </a:extLst>
            </p:cNvPr>
            <p:cNvCxnSpPr>
              <a:cxnSpLocks/>
              <a:stCxn id="52" idx="2"/>
              <a:endCxn id="80" idx="0"/>
            </p:cNvCxnSpPr>
            <p:nvPr/>
          </p:nvCxnSpPr>
          <p:spPr>
            <a:xfrm>
              <a:off x="24925790" y="13188694"/>
              <a:ext cx="1" cy="47029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tângulo 91">
              <a:extLst>
                <a:ext uri="{FF2B5EF4-FFF2-40B4-BE49-F238E27FC236}">
                  <a16:creationId xmlns:a16="http://schemas.microsoft.com/office/drawing/2014/main" id="{21981420-98BE-A820-C61A-C3405F68A03F}"/>
                </a:ext>
              </a:extLst>
            </p:cNvPr>
            <p:cNvSpPr/>
            <p:nvPr/>
          </p:nvSpPr>
          <p:spPr>
            <a:xfrm>
              <a:off x="33494648" y="11809600"/>
              <a:ext cx="6955218" cy="1667206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Se vê um útero anormal, mas com contorno </a:t>
              </a:r>
              <a:r>
                <a:rPr lang="pt-BR" sz="3149" dirty="0" err="1">
                  <a:solidFill>
                    <a:schemeClr val="bg1"/>
                  </a:solidFill>
                  <a:latin typeface="Corbel" panose="020B0503020204020204" pitchFamily="34" charset="0"/>
                </a:rPr>
                <a:t>fúndico</a:t>
              </a:r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 normal ou </a:t>
              </a:r>
              <a:r>
                <a:rPr lang="pt-BR" sz="3149" dirty="0" err="1">
                  <a:solidFill>
                    <a:schemeClr val="bg1"/>
                  </a:solidFill>
                  <a:latin typeface="Corbel" panose="020B0503020204020204" pitchFamily="34" charset="0"/>
                </a:rPr>
                <a:t>indentação</a:t>
              </a:r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 serosa &lt; 1,0 cm</a:t>
              </a:r>
            </a:p>
          </p:txBody>
        </p:sp>
        <p:sp>
          <p:nvSpPr>
            <p:cNvPr id="94" name="Retângulo 93">
              <a:extLst>
                <a:ext uri="{FF2B5EF4-FFF2-40B4-BE49-F238E27FC236}">
                  <a16:creationId xmlns:a16="http://schemas.microsoft.com/office/drawing/2014/main" id="{02AE2011-D19D-5462-E4ED-19B2AFF17079}"/>
                </a:ext>
              </a:extLst>
            </p:cNvPr>
            <p:cNvSpPr/>
            <p:nvPr/>
          </p:nvSpPr>
          <p:spPr>
            <a:xfrm>
              <a:off x="20687690" y="16786508"/>
              <a:ext cx="3240000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SIM</a:t>
              </a:r>
            </a:p>
          </p:txBody>
        </p:sp>
        <p:sp>
          <p:nvSpPr>
            <p:cNvPr id="95" name="Retângulo 94">
              <a:extLst>
                <a:ext uri="{FF2B5EF4-FFF2-40B4-BE49-F238E27FC236}">
                  <a16:creationId xmlns:a16="http://schemas.microsoft.com/office/drawing/2014/main" id="{78F86723-ED13-632F-B0A5-957253D79072}"/>
                </a:ext>
              </a:extLst>
            </p:cNvPr>
            <p:cNvSpPr/>
            <p:nvPr/>
          </p:nvSpPr>
          <p:spPr>
            <a:xfrm>
              <a:off x="25411784" y="16786508"/>
              <a:ext cx="3240000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NÃO</a:t>
              </a:r>
            </a:p>
          </p:txBody>
        </p:sp>
        <p:cxnSp>
          <p:nvCxnSpPr>
            <p:cNvPr id="96" name="Conector Angulado 95">
              <a:extLst>
                <a:ext uri="{FF2B5EF4-FFF2-40B4-BE49-F238E27FC236}">
                  <a16:creationId xmlns:a16="http://schemas.microsoft.com/office/drawing/2014/main" id="{9DE37A54-8C5C-E15C-C892-681F6F594DAE}"/>
                </a:ext>
              </a:extLst>
            </p:cNvPr>
            <p:cNvCxnSpPr>
              <a:cxnSpLocks/>
              <a:stCxn id="80" idx="2"/>
              <a:endCxn id="94" idx="0"/>
            </p:cNvCxnSpPr>
            <p:nvPr/>
          </p:nvCxnSpPr>
          <p:spPr>
            <a:xfrm rot="5400000">
              <a:off x="23107780" y="14968498"/>
              <a:ext cx="1017925" cy="2618099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Angulado 96">
              <a:extLst>
                <a:ext uri="{FF2B5EF4-FFF2-40B4-BE49-F238E27FC236}">
                  <a16:creationId xmlns:a16="http://schemas.microsoft.com/office/drawing/2014/main" id="{B9DA096B-DBBE-A4D8-355D-41E5F88208D0}"/>
                </a:ext>
              </a:extLst>
            </p:cNvPr>
            <p:cNvCxnSpPr>
              <a:cxnSpLocks/>
              <a:stCxn id="80" idx="2"/>
              <a:endCxn id="95" idx="0"/>
            </p:cNvCxnSpPr>
            <p:nvPr/>
          </p:nvCxnSpPr>
          <p:spPr>
            <a:xfrm rot="16200000" flipH="1">
              <a:off x="25469826" y="15224549"/>
              <a:ext cx="1017925" cy="210599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tângulo 98">
              <a:extLst>
                <a:ext uri="{FF2B5EF4-FFF2-40B4-BE49-F238E27FC236}">
                  <a16:creationId xmlns:a16="http://schemas.microsoft.com/office/drawing/2014/main" id="{C079342F-3339-D6EA-4AF6-10B96EAA6212}"/>
                </a:ext>
              </a:extLst>
            </p:cNvPr>
            <p:cNvSpPr/>
            <p:nvPr/>
          </p:nvSpPr>
          <p:spPr>
            <a:xfrm>
              <a:off x="20687690" y="18348473"/>
              <a:ext cx="3240000" cy="1090982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b="1" dirty="0">
                  <a:latin typeface="Corbel" panose="020B0503020204020204" pitchFamily="34" charset="0"/>
                </a:rPr>
                <a:t>ÚTERO DIDELFO</a:t>
              </a:r>
            </a:p>
          </p:txBody>
        </p:sp>
        <p:sp>
          <p:nvSpPr>
            <p:cNvPr id="100" name="Retângulo 99">
              <a:extLst>
                <a:ext uri="{FF2B5EF4-FFF2-40B4-BE49-F238E27FC236}">
                  <a16:creationId xmlns:a16="http://schemas.microsoft.com/office/drawing/2014/main" id="{77EBAC11-5F91-EDB4-C1E4-9A655406D4D2}"/>
                </a:ext>
              </a:extLst>
            </p:cNvPr>
            <p:cNvSpPr/>
            <p:nvPr/>
          </p:nvSpPr>
          <p:spPr>
            <a:xfrm>
              <a:off x="25411784" y="18348477"/>
              <a:ext cx="3240000" cy="1090982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b="1" dirty="0">
                  <a:latin typeface="Corbel" panose="020B0503020204020204" pitchFamily="34" charset="0"/>
                </a:rPr>
                <a:t>ÚTERO BICORNO</a:t>
              </a:r>
            </a:p>
          </p:txBody>
        </p:sp>
        <p:sp>
          <p:nvSpPr>
            <p:cNvPr id="102" name="Retângulo 101">
              <a:extLst>
                <a:ext uri="{FF2B5EF4-FFF2-40B4-BE49-F238E27FC236}">
                  <a16:creationId xmlns:a16="http://schemas.microsoft.com/office/drawing/2014/main" id="{58E49954-D051-7B43-C0ED-5E8B2066A30A}"/>
                </a:ext>
              </a:extLst>
            </p:cNvPr>
            <p:cNvSpPr/>
            <p:nvPr/>
          </p:nvSpPr>
          <p:spPr>
            <a:xfrm>
              <a:off x="20687690" y="19910438"/>
              <a:ext cx="3240000" cy="1372066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Detalhar colo uterino e vagina</a:t>
              </a:r>
            </a:p>
          </p:txBody>
        </p:sp>
        <p:sp>
          <p:nvSpPr>
            <p:cNvPr id="103" name="Retângulo 102">
              <a:extLst>
                <a:ext uri="{FF2B5EF4-FFF2-40B4-BE49-F238E27FC236}">
                  <a16:creationId xmlns:a16="http://schemas.microsoft.com/office/drawing/2014/main" id="{35DC8EFA-65A2-1E28-96E7-432A696212EC}"/>
                </a:ext>
              </a:extLst>
            </p:cNvPr>
            <p:cNvSpPr/>
            <p:nvPr/>
          </p:nvSpPr>
          <p:spPr>
            <a:xfrm>
              <a:off x="25411784" y="19910438"/>
              <a:ext cx="3240000" cy="1372066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Detalhar colo uterino e vagina</a:t>
              </a:r>
            </a:p>
          </p:txBody>
        </p:sp>
        <p:sp>
          <p:nvSpPr>
            <p:cNvPr id="104" name="Retângulo 103">
              <a:extLst>
                <a:ext uri="{FF2B5EF4-FFF2-40B4-BE49-F238E27FC236}">
                  <a16:creationId xmlns:a16="http://schemas.microsoft.com/office/drawing/2014/main" id="{EA029FC0-B3B1-0F2A-3CE2-4C77DA54DF71}"/>
                </a:ext>
              </a:extLst>
            </p:cNvPr>
            <p:cNvSpPr/>
            <p:nvPr/>
          </p:nvSpPr>
          <p:spPr>
            <a:xfrm>
              <a:off x="35082621" y="14136777"/>
              <a:ext cx="3779275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SIM</a:t>
              </a:r>
            </a:p>
          </p:txBody>
        </p:sp>
        <p:sp>
          <p:nvSpPr>
            <p:cNvPr id="105" name="Retângulo 104">
              <a:extLst>
                <a:ext uri="{FF2B5EF4-FFF2-40B4-BE49-F238E27FC236}">
                  <a16:creationId xmlns:a16="http://schemas.microsoft.com/office/drawing/2014/main" id="{C44C26C6-D76F-D6BF-2C9A-23F534165FD8}"/>
                </a:ext>
              </a:extLst>
            </p:cNvPr>
            <p:cNvSpPr/>
            <p:nvPr/>
          </p:nvSpPr>
          <p:spPr>
            <a:xfrm>
              <a:off x="33494649" y="15891791"/>
              <a:ext cx="6955217" cy="144020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Há separação da cavidade endometrial por septo superior a 1,0 cm?</a:t>
              </a:r>
            </a:p>
          </p:txBody>
        </p:sp>
        <p:sp>
          <p:nvSpPr>
            <p:cNvPr id="106" name="Retângulo 105">
              <a:extLst>
                <a:ext uri="{FF2B5EF4-FFF2-40B4-BE49-F238E27FC236}">
                  <a16:creationId xmlns:a16="http://schemas.microsoft.com/office/drawing/2014/main" id="{4861B602-54EA-1A2F-C996-1BEE071DCDA4}"/>
                </a:ext>
              </a:extLst>
            </p:cNvPr>
            <p:cNvSpPr/>
            <p:nvPr/>
          </p:nvSpPr>
          <p:spPr>
            <a:xfrm>
              <a:off x="32714903" y="18367974"/>
              <a:ext cx="3779275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SIM</a:t>
              </a:r>
            </a:p>
          </p:txBody>
        </p:sp>
        <p:sp>
          <p:nvSpPr>
            <p:cNvPr id="107" name="Retângulo 106">
              <a:extLst>
                <a:ext uri="{FF2B5EF4-FFF2-40B4-BE49-F238E27FC236}">
                  <a16:creationId xmlns:a16="http://schemas.microsoft.com/office/drawing/2014/main" id="{742FEE28-E959-996A-A0AF-6BD1B28DA1C2}"/>
                </a:ext>
              </a:extLst>
            </p:cNvPr>
            <p:cNvSpPr/>
            <p:nvPr/>
          </p:nvSpPr>
          <p:spPr>
            <a:xfrm>
              <a:off x="37438996" y="18367972"/>
              <a:ext cx="3779275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NÃO</a:t>
              </a:r>
            </a:p>
          </p:txBody>
        </p:sp>
        <p:cxnSp>
          <p:nvCxnSpPr>
            <p:cNvPr id="108" name="Conector Angulado 107">
              <a:extLst>
                <a:ext uri="{FF2B5EF4-FFF2-40B4-BE49-F238E27FC236}">
                  <a16:creationId xmlns:a16="http://schemas.microsoft.com/office/drawing/2014/main" id="{C0D64A10-D8EF-5D68-4086-F4764C8CA61E}"/>
                </a:ext>
              </a:extLst>
            </p:cNvPr>
            <p:cNvCxnSpPr>
              <a:cxnSpLocks/>
              <a:stCxn id="105" idx="2"/>
              <a:endCxn id="106" idx="0"/>
            </p:cNvCxnSpPr>
            <p:nvPr/>
          </p:nvCxnSpPr>
          <p:spPr>
            <a:xfrm rot="5400000">
              <a:off x="35270413" y="16666130"/>
              <a:ext cx="1035975" cy="236771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Angulado 108">
              <a:extLst>
                <a:ext uri="{FF2B5EF4-FFF2-40B4-BE49-F238E27FC236}">
                  <a16:creationId xmlns:a16="http://schemas.microsoft.com/office/drawing/2014/main" id="{9FD0AB4E-07CF-8D0A-1D34-3C67AC0117BB}"/>
                </a:ext>
              </a:extLst>
            </p:cNvPr>
            <p:cNvCxnSpPr>
              <a:cxnSpLocks/>
              <a:stCxn id="105" idx="2"/>
              <a:endCxn id="107" idx="0"/>
            </p:cNvCxnSpPr>
            <p:nvPr/>
          </p:nvCxnSpPr>
          <p:spPr>
            <a:xfrm rot="16200000" flipH="1">
              <a:off x="37632460" y="16671797"/>
              <a:ext cx="1035973" cy="235637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tângulo 109">
              <a:extLst>
                <a:ext uri="{FF2B5EF4-FFF2-40B4-BE49-F238E27FC236}">
                  <a16:creationId xmlns:a16="http://schemas.microsoft.com/office/drawing/2014/main" id="{8449A060-08BA-5004-89E8-A502942AF6D8}"/>
                </a:ext>
              </a:extLst>
            </p:cNvPr>
            <p:cNvSpPr/>
            <p:nvPr/>
          </p:nvSpPr>
          <p:spPr>
            <a:xfrm>
              <a:off x="32714902" y="20053504"/>
              <a:ext cx="3779275" cy="1090982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b="1" dirty="0">
                  <a:latin typeface="Corbel" panose="020B0503020204020204" pitchFamily="34" charset="0"/>
                </a:rPr>
                <a:t>ÚTERO SEPTADO</a:t>
              </a:r>
            </a:p>
          </p:txBody>
        </p:sp>
        <p:sp>
          <p:nvSpPr>
            <p:cNvPr id="111" name="Retângulo 110">
              <a:extLst>
                <a:ext uri="{FF2B5EF4-FFF2-40B4-BE49-F238E27FC236}">
                  <a16:creationId xmlns:a16="http://schemas.microsoft.com/office/drawing/2014/main" id="{B390D718-C506-F853-39F2-2AE739D87F23}"/>
                </a:ext>
              </a:extLst>
            </p:cNvPr>
            <p:cNvSpPr/>
            <p:nvPr/>
          </p:nvSpPr>
          <p:spPr>
            <a:xfrm>
              <a:off x="37438996" y="20069845"/>
              <a:ext cx="3779275" cy="1695588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b="1" dirty="0">
                  <a:latin typeface="Corbel" panose="020B0503020204020204" pitchFamily="34" charset="0"/>
                </a:rPr>
                <a:t>ÚTERO ARQUEADO ou NORMAL</a:t>
              </a:r>
            </a:p>
          </p:txBody>
        </p:sp>
        <p:sp>
          <p:nvSpPr>
            <p:cNvPr id="112" name="Retângulo 111">
              <a:extLst>
                <a:ext uri="{FF2B5EF4-FFF2-40B4-BE49-F238E27FC236}">
                  <a16:creationId xmlns:a16="http://schemas.microsoft.com/office/drawing/2014/main" id="{E1E9763D-BCB5-D522-A7B5-D20C31423164}"/>
                </a:ext>
              </a:extLst>
            </p:cNvPr>
            <p:cNvSpPr/>
            <p:nvPr/>
          </p:nvSpPr>
          <p:spPr>
            <a:xfrm>
              <a:off x="30565236" y="22713647"/>
              <a:ext cx="3650663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Septo divide toda a cavidade</a:t>
              </a:r>
            </a:p>
          </p:txBody>
        </p:sp>
        <p:sp>
          <p:nvSpPr>
            <p:cNvPr id="113" name="Retângulo 112">
              <a:extLst>
                <a:ext uri="{FF2B5EF4-FFF2-40B4-BE49-F238E27FC236}">
                  <a16:creationId xmlns:a16="http://schemas.microsoft.com/office/drawing/2014/main" id="{0AA1AF02-3A97-F9D0-EEFC-2B9CB70A3E21}"/>
                </a:ext>
              </a:extLst>
            </p:cNvPr>
            <p:cNvSpPr/>
            <p:nvPr/>
          </p:nvSpPr>
          <p:spPr>
            <a:xfrm>
              <a:off x="35026831" y="22713647"/>
              <a:ext cx="3650663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Septo não divide toda a cavidade</a:t>
              </a:r>
            </a:p>
          </p:txBody>
        </p:sp>
        <p:sp>
          <p:nvSpPr>
            <p:cNvPr id="114" name="Retângulo 113">
              <a:extLst>
                <a:ext uri="{FF2B5EF4-FFF2-40B4-BE49-F238E27FC236}">
                  <a16:creationId xmlns:a16="http://schemas.microsoft.com/office/drawing/2014/main" id="{A20ED418-358C-5354-A0ED-DAF16858CF5D}"/>
                </a:ext>
              </a:extLst>
            </p:cNvPr>
            <p:cNvSpPr/>
            <p:nvPr/>
          </p:nvSpPr>
          <p:spPr>
            <a:xfrm>
              <a:off x="30565236" y="24483661"/>
              <a:ext cx="3650663" cy="1090982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b="1" dirty="0">
                  <a:latin typeface="Corbel" panose="020B0503020204020204" pitchFamily="34" charset="0"/>
                </a:rPr>
                <a:t>SEPTADO COMPLETO</a:t>
              </a:r>
            </a:p>
          </p:txBody>
        </p:sp>
        <p:sp>
          <p:nvSpPr>
            <p:cNvPr id="115" name="Retângulo 114">
              <a:extLst>
                <a:ext uri="{FF2B5EF4-FFF2-40B4-BE49-F238E27FC236}">
                  <a16:creationId xmlns:a16="http://schemas.microsoft.com/office/drawing/2014/main" id="{F140F706-7025-DC03-81E0-7E45D95FBA61}"/>
                </a:ext>
              </a:extLst>
            </p:cNvPr>
            <p:cNvSpPr/>
            <p:nvPr/>
          </p:nvSpPr>
          <p:spPr>
            <a:xfrm>
              <a:off x="35026831" y="24483661"/>
              <a:ext cx="3650663" cy="1090982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b="1" dirty="0">
                  <a:latin typeface="Corbel" panose="020B0503020204020204" pitchFamily="34" charset="0"/>
                </a:rPr>
                <a:t>SEPTADO PARCIAL</a:t>
              </a:r>
            </a:p>
          </p:txBody>
        </p:sp>
        <p:sp>
          <p:nvSpPr>
            <p:cNvPr id="116" name="Retângulo 115">
              <a:extLst>
                <a:ext uri="{FF2B5EF4-FFF2-40B4-BE49-F238E27FC236}">
                  <a16:creationId xmlns:a16="http://schemas.microsoft.com/office/drawing/2014/main" id="{2817B646-BD3A-0957-78A3-4E68ED72AD2A}"/>
                </a:ext>
              </a:extLst>
            </p:cNvPr>
            <p:cNvSpPr/>
            <p:nvPr/>
          </p:nvSpPr>
          <p:spPr>
            <a:xfrm>
              <a:off x="23399750" y="24483661"/>
              <a:ext cx="5662696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Detalhar até onde se estende o septo: colo uterino e/ou vagina</a:t>
              </a:r>
            </a:p>
          </p:txBody>
        </p:sp>
        <p:cxnSp>
          <p:nvCxnSpPr>
            <p:cNvPr id="142" name="Conector Reto 141">
              <a:extLst>
                <a:ext uri="{FF2B5EF4-FFF2-40B4-BE49-F238E27FC236}">
                  <a16:creationId xmlns:a16="http://schemas.microsoft.com/office/drawing/2014/main" id="{BCBEAB42-9B81-1E78-FD1D-473717A0A62C}"/>
                </a:ext>
              </a:extLst>
            </p:cNvPr>
            <p:cNvCxnSpPr>
              <a:cxnSpLocks/>
              <a:stCxn id="94" idx="2"/>
              <a:endCxn id="99" idx="0"/>
            </p:cNvCxnSpPr>
            <p:nvPr/>
          </p:nvCxnSpPr>
          <p:spPr>
            <a:xfrm>
              <a:off x="22307690" y="17877492"/>
              <a:ext cx="0" cy="47098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ector Reto 144">
              <a:extLst>
                <a:ext uri="{FF2B5EF4-FFF2-40B4-BE49-F238E27FC236}">
                  <a16:creationId xmlns:a16="http://schemas.microsoft.com/office/drawing/2014/main" id="{89E2EEF5-EB12-7061-B08E-49170B1CCFBD}"/>
                </a:ext>
              </a:extLst>
            </p:cNvPr>
            <p:cNvCxnSpPr>
              <a:cxnSpLocks/>
              <a:stCxn id="95" idx="2"/>
              <a:endCxn id="100" idx="0"/>
            </p:cNvCxnSpPr>
            <p:nvPr/>
          </p:nvCxnSpPr>
          <p:spPr>
            <a:xfrm>
              <a:off x="27031784" y="17877492"/>
              <a:ext cx="0" cy="47098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ector Reto 147">
              <a:extLst>
                <a:ext uri="{FF2B5EF4-FFF2-40B4-BE49-F238E27FC236}">
                  <a16:creationId xmlns:a16="http://schemas.microsoft.com/office/drawing/2014/main" id="{4C626146-A7F8-A56D-7933-1AFCAFC2CA23}"/>
                </a:ext>
              </a:extLst>
            </p:cNvPr>
            <p:cNvCxnSpPr>
              <a:cxnSpLocks/>
              <a:stCxn id="100" idx="2"/>
              <a:endCxn id="103" idx="0"/>
            </p:cNvCxnSpPr>
            <p:nvPr/>
          </p:nvCxnSpPr>
          <p:spPr>
            <a:xfrm>
              <a:off x="27031784" y="19439461"/>
              <a:ext cx="0" cy="47097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ector Reto 153">
              <a:extLst>
                <a:ext uri="{FF2B5EF4-FFF2-40B4-BE49-F238E27FC236}">
                  <a16:creationId xmlns:a16="http://schemas.microsoft.com/office/drawing/2014/main" id="{9B6368B8-969F-6507-74EE-F043218A5A4E}"/>
                </a:ext>
              </a:extLst>
            </p:cNvPr>
            <p:cNvCxnSpPr>
              <a:cxnSpLocks/>
              <a:stCxn id="99" idx="2"/>
              <a:endCxn id="102" idx="0"/>
            </p:cNvCxnSpPr>
            <p:nvPr/>
          </p:nvCxnSpPr>
          <p:spPr>
            <a:xfrm>
              <a:off x="22307690" y="19439457"/>
              <a:ext cx="0" cy="47098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ector Reto 158">
              <a:extLst>
                <a:ext uri="{FF2B5EF4-FFF2-40B4-BE49-F238E27FC236}">
                  <a16:creationId xmlns:a16="http://schemas.microsoft.com/office/drawing/2014/main" id="{5E3D2AF8-BDE6-F54A-87A9-4985903307A3}"/>
                </a:ext>
              </a:extLst>
            </p:cNvPr>
            <p:cNvCxnSpPr>
              <a:cxnSpLocks/>
              <a:stCxn id="55" idx="3"/>
              <a:endCxn id="92" idx="1"/>
            </p:cNvCxnSpPr>
            <p:nvPr/>
          </p:nvCxnSpPr>
          <p:spPr>
            <a:xfrm>
              <a:off x="32532006" y="12643203"/>
              <a:ext cx="96264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ector Reto 169">
              <a:extLst>
                <a:ext uri="{FF2B5EF4-FFF2-40B4-BE49-F238E27FC236}">
                  <a16:creationId xmlns:a16="http://schemas.microsoft.com/office/drawing/2014/main" id="{474A39F6-46CC-5BD4-8C1C-CC6C638EFEEE}"/>
                </a:ext>
              </a:extLst>
            </p:cNvPr>
            <p:cNvCxnSpPr>
              <a:cxnSpLocks/>
              <a:stCxn id="104" idx="0"/>
              <a:endCxn id="92" idx="2"/>
            </p:cNvCxnSpPr>
            <p:nvPr/>
          </p:nvCxnSpPr>
          <p:spPr>
            <a:xfrm flipV="1">
              <a:off x="36972257" y="13476808"/>
              <a:ext cx="0" cy="65997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ector Reto 173">
              <a:extLst>
                <a:ext uri="{FF2B5EF4-FFF2-40B4-BE49-F238E27FC236}">
                  <a16:creationId xmlns:a16="http://schemas.microsoft.com/office/drawing/2014/main" id="{1C602916-6126-91FA-AA9C-93A20AD67246}"/>
                </a:ext>
              </a:extLst>
            </p:cNvPr>
            <p:cNvCxnSpPr>
              <a:cxnSpLocks/>
              <a:stCxn id="105" idx="0"/>
              <a:endCxn id="104" idx="2"/>
            </p:cNvCxnSpPr>
            <p:nvPr/>
          </p:nvCxnSpPr>
          <p:spPr>
            <a:xfrm flipV="1">
              <a:off x="36972258" y="15227759"/>
              <a:ext cx="1" cy="66403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ector Reto 178">
              <a:extLst>
                <a:ext uri="{FF2B5EF4-FFF2-40B4-BE49-F238E27FC236}">
                  <a16:creationId xmlns:a16="http://schemas.microsoft.com/office/drawing/2014/main" id="{DE071495-25BC-096B-202A-BEE1F2CF1F34}"/>
                </a:ext>
              </a:extLst>
            </p:cNvPr>
            <p:cNvCxnSpPr>
              <a:cxnSpLocks/>
              <a:stCxn id="110" idx="0"/>
              <a:endCxn id="106" idx="2"/>
            </p:cNvCxnSpPr>
            <p:nvPr/>
          </p:nvCxnSpPr>
          <p:spPr>
            <a:xfrm flipV="1">
              <a:off x="34604540" y="19458956"/>
              <a:ext cx="1" cy="5945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ector Reto 181">
              <a:extLst>
                <a:ext uri="{FF2B5EF4-FFF2-40B4-BE49-F238E27FC236}">
                  <a16:creationId xmlns:a16="http://schemas.microsoft.com/office/drawing/2014/main" id="{8EAD3A04-4981-DFD2-EC74-BDC65A567713}"/>
                </a:ext>
              </a:extLst>
            </p:cNvPr>
            <p:cNvCxnSpPr>
              <a:cxnSpLocks/>
              <a:stCxn id="111" idx="0"/>
              <a:endCxn id="107" idx="2"/>
            </p:cNvCxnSpPr>
            <p:nvPr/>
          </p:nvCxnSpPr>
          <p:spPr>
            <a:xfrm flipV="1">
              <a:off x="39328632" y="19458956"/>
              <a:ext cx="0" cy="61089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ector Angulado 185">
              <a:extLst>
                <a:ext uri="{FF2B5EF4-FFF2-40B4-BE49-F238E27FC236}">
                  <a16:creationId xmlns:a16="http://schemas.microsoft.com/office/drawing/2014/main" id="{179AED82-F385-3E63-C67D-F31474DFB1CD}"/>
                </a:ext>
              </a:extLst>
            </p:cNvPr>
            <p:cNvCxnSpPr>
              <a:cxnSpLocks/>
              <a:stCxn id="110" idx="2"/>
              <a:endCxn id="112" idx="0"/>
            </p:cNvCxnSpPr>
            <p:nvPr/>
          </p:nvCxnSpPr>
          <p:spPr>
            <a:xfrm rot="5400000">
              <a:off x="32712974" y="20822080"/>
              <a:ext cx="1569161" cy="221397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ector Angulado 188">
              <a:extLst>
                <a:ext uri="{FF2B5EF4-FFF2-40B4-BE49-F238E27FC236}">
                  <a16:creationId xmlns:a16="http://schemas.microsoft.com/office/drawing/2014/main" id="{3DF13487-81CA-A2DF-2595-53C77139BCF6}"/>
                </a:ext>
              </a:extLst>
            </p:cNvPr>
            <p:cNvCxnSpPr>
              <a:cxnSpLocks/>
              <a:stCxn id="110" idx="2"/>
              <a:endCxn id="113" idx="0"/>
            </p:cNvCxnSpPr>
            <p:nvPr/>
          </p:nvCxnSpPr>
          <p:spPr>
            <a:xfrm rot="16200000" flipH="1">
              <a:off x="34943771" y="20805256"/>
              <a:ext cx="1569161" cy="224762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ector Reto 193">
              <a:extLst>
                <a:ext uri="{FF2B5EF4-FFF2-40B4-BE49-F238E27FC236}">
                  <a16:creationId xmlns:a16="http://schemas.microsoft.com/office/drawing/2014/main" id="{CE6FE93E-DD44-1C45-6617-80200453557A}"/>
                </a:ext>
              </a:extLst>
            </p:cNvPr>
            <p:cNvCxnSpPr>
              <a:cxnSpLocks/>
              <a:stCxn id="112" idx="2"/>
              <a:endCxn id="114" idx="0"/>
            </p:cNvCxnSpPr>
            <p:nvPr/>
          </p:nvCxnSpPr>
          <p:spPr>
            <a:xfrm>
              <a:off x="32390566" y="23804629"/>
              <a:ext cx="0" cy="67903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ector Reto 197">
              <a:extLst>
                <a:ext uri="{FF2B5EF4-FFF2-40B4-BE49-F238E27FC236}">
                  <a16:creationId xmlns:a16="http://schemas.microsoft.com/office/drawing/2014/main" id="{C7F440AC-2051-B2E2-E909-14C65E4DE2DB}"/>
                </a:ext>
              </a:extLst>
            </p:cNvPr>
            <p:cNvCxnSpPr>
              <a:cxnSpLocks/>
              <a:stCxn id="114" idx="1"/>
              <a:endCxn id="116" idx="3"/>
            </p:cNvCxnSpPr>
            <p:nvPr/>
          </p:nvCxnSpPr>
          <p:spPr>
            <a:xfrm flipH="1">
              <a:off x="29062446" y="25029152"/>
              <a:ext cx="15027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ector Reto 202">
              <a:extLst>
                <a:ext uri="{FF2B5EF4-FFF2-40B4-BE49-F238E27FC236}">
                  <a16:creationId xmlns:a16="http://schemas.microsoft.com/office/drawing/2014/main" id="{97AFEB76-B261-E595-3769-E15EE1803703}"/>
                </a:ext>
              </a:extLst>
            </p:cNvPr>
            <p:cNvCxnSpPr>
              <a:cxnSpLocks/>
              <a:stCxn id="113" idx="2"/>
              <a:endCxn id="115" idx="0"/>
            </p:cNvCxnSpPr>
            <p:nvPr/>
          </p:nvCxnSpPr>
          <p:spPr>
            <a:xfrm>
              <a:off x="36852161" y="23804629"/>
              <a:ext cx="0" cy="67903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Retângulo 216">
              <a:extLst>
                <a:ext uri="{FF2B5EF4-FFF2-40B4-BE49-F238E27FC236}">
                  <a16:creationId xmlns:a16="http://schemas.microsoft.com/office/drawing/2014/main" id="{9BDD4C17-46BB-2C4E-4191-C7659079872B}"/>
                </a:ext>
              </a:extLst>
            </p:cNvPr>
            <p:cNvSpPr/>
            <p:nvPr/>
          </p:nvSpPr>
          <p:spPr>
            <a:xfrm>
              <a:off x="19308804" y="6434219"/>
              <a:ext cx="3779275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SIM</a:t>
              </a:r>
            </a:p>
          </p:txBody>
        </p:sp>
        <p:cxnSp>
          <p:nvCxnSpPr>
            <p:cNvPr id="229" name="Conector Angulado 228">
              <a:extLst>
                <a:ext uri="{FF2B5EF4-FFF2-40B4-BE49-F238E27FC236}">
                  <a16:creationId xmlns:a16="http://schemas.microsoft.com/office/drawing/2014/main" id="{0947638E-00FC-3BA8-A9DE-0577E0B55CAF}"/>
                </a:ext>
              </a:extLst>
            </p:cNvPr>
            <p:cNvCxnSpPr>
              <a:cxnSpLocks/>
              <a:stCxn id="7" idx="3"/>
              <a:endCxn id="217" idx="0"/>
            </p:cNvCxnSpPr>
            <p:nvPr/>
          </p:nvCxnSpPr>
          <p:spPr>
            <a:xfrm>
              <a:off x="14309838" y="4773146"/>
              <a:ext cx="6888602" cy="1661075"/>
            </a:xfrm>
            <a:prstGeom prst="bentConnector2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492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Agrupar 162">
            <a:extLst>
              <a:ext uri="{FF2B5EF4-FFF2-40B4-BE49-F238E27FC236}">
                <a16:creationId xmlns:a16="http://schemas.microsoft.com/office/drawing/2014/main" id="{2FC74E77-B5EA-8CDF-51B4-3BBC34388D39}"/>
              </a:ext>
            </a:extLst>
          </p:cNvPr>
          <p:cNvGrpSpPr/>
          <p:nvPr/>
        </p:nvGrpSpPr>
        <p:grpSpPr>
          <a:xfrm>
            <a:off x="5786872" y="2412659"/>
            <a:ext cx="35225756" cy="12179842"/>
            <a:chOff x="5806465" y="2412659"/>
            <a:chExt cx="35225756" cy="12179842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7639A926-4C1C-931C-9157-56C97691584C}"/>
                </a:ext>
              </a:extLst>
            </p:cNvPr>
            <p:cNvSpPr/>
            <p:nvPr/>
          </p:nvSpPr>
          <p:spPr>
            <a:xfrm>
              <a:off x="19148067" y="2412659"/>
              <a:ext cx="8503371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Colo uterino presente?</a:t>
              </a: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5CB65C1A-5D4F-F0AE-C29F-8A13C53AED2C}"/>
                </a:ext>
              </a:extLst>
            </p:cNvPr>
            <p:cNvSpPr/>
            <p:nvPr/>
          </p:nvSpPr>
          <p:spPr>
            <a:xfrm>
              <a:off x="5806467" y="4606353"/>
              <a:ext cx="3779275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NÃO</a:t>
              </a: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582382B-9433-5BEE-BE62-9BD1ED7C6DF8}"/>
                </a:ext>
              </a:extLst>
            </p:cNvPr>
            <p:cNvSpPr/>
            <p:nvPr/>
          </p:nvSpPr>
          <p:spPr>
            <a:xfrm>
              <a:off x="14450642" y="4646161"/>
              <a:ext cx="3779275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SIM, mas anormal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9EAFAA0A-1051-5673-5AC4-09D37901FDCC}"/>
                </a:ext>
              </a:extLst>
            </p:cNvPr>
            <p:cNvSpPr/>
            <p:nvPr/>
          </p:nvSpPr>
          <p:spPr>
            <a:xfrm>
              <a:off x="5806468" y="6341795"/>
              <a:ext cx="3754377" cy="1090982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b="1" dirty="0">
                  <a:latin typeface="Corbel" panose="020B0503020204020204" pitchFamily="34" charset="0"/>
                </a:rPr>
                <a:t>AGENESIA CERVICAL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B84B6EF-06DF-E537-823D-2EC4285912A7}"/>
                </a:ext>
              </a:extLst>
            </p:cNvPr>
            <p:cNvSpPr/>
            <p:nvPr/>
          </p:nvSpPr>
          <p:spPr>
            <a:xfrm>
              <a:off x="5806465" y="8040298"/>
              <a:ext cx="3754378" cy="2494686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Detalhar alterações uterinas ístmicas, vagina e complicações obstrutivas</a:t>
              </a:r>
            </a:p>
          </p:txBody>
        </p: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BEAEEDF0-1B24-8509-DF69-7B49D11537B9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 flipH="1">
              <a:off x="7683655" y="5697335"/>
              <a:ext cx="12448" cy="64446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Angulado 21">
              <a:extLst>
                <a:ext uri="{FF2B5EF4-FFF2-40B4-BE49-F238E27FC236}">
                  <a16:creationId xmlns:a16="http://schemas.microsoft.com/office/drawing/2014/main" id="{56F347A1-C312-003D-9CEF-B38C72B997BB}"/>
                </a:ext>
              </a:extLst>
            </p:cNvPr>
            <p:cNvCxnSpPr>
              <a:cxnSpLocks/>
              <a:stCxn id="5" idx="2"/>
              <a:endCxn id="6" idx="0"/>
            </p:cNvCxnSpPr>
            <p:nvPr/>
          </p:nvCxnSpPr>
          <p:spPr>
            <a:xfrm rot="5400000">
              <a:off x="14996571" y="-3796827"/>
              <a:ext cx="1102712" cy="1570364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Angulado 24">
              <a:extLst>
                <a:ext uri="{FF2B5EF4-FFF2-40B4-BE49-F238E27FC236}">
                  <a16:creationId xmlns:a16="http://schemas.microsoft.com/office/drawing/2014/main" id="{AFBC9248-62FC-1E6B-EE47-B41869725B13}"/>
                </a:ext>
              </a:extLst>
            </p:cNvPr>
            <p:cNvCxnSpPr>
              <a:cxnSpLocks/>
              <a:stCxn id="5" idx="2"/>
              <a:endCxn id="7" idx="0"/>
            </p:cNvCxnSpPr>
            <p:nvPr/>
          </p:nvCxnSpPr>
          <p:spPr>
            <a:xfrm rot="5400000">
              <a:off x="19298755" y="545166"/>
              <a:ext cx="1142520" cy="705947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A7E84A64-D198-7907-59FD-C35CADE406E0}"/>
                </a:ext>
              </a:extLst>
            </p:cNvPr>
            <p:cNvSpPr/>
            <p:nvPr/>
          </p:nvSpPr>
          <p:spPr>
            <a:xfrm>
              <a:off x="12088593" y="6217853"/>
              <a:ext cx="8503373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Tem cavidade endocervical ou tecido glandular?</a:t>
              </a:r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CF152A9A-317C-4762-4C11-ECE844CF2EA0}"/>
                </a:ext>
              </a:extLst>
            </p:cNvPr>
            <p:cNvSpPr/>
            <p:nvPr/>
          </p:nvSpPr>
          <p:spPr>
            <a:xfrm>
              <a:off x="11943095" y="8040297"/>
              <a:ext cx="3779275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NÃO</a:t>
              </a: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617E0154-058B-6C4B-B34A-31414E96F2C7}"/>
                </a:ext>
              </a:extLst>
            </p:cNvPr>
            <p:cNvSpPr/>
            <p:nvPr/>
          </p:nvSpPr>
          <p:spPr>
            <a:xfrm>
              <a:off x="16667193" y="8040298"/>
              <a:ext cx="7584773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SIM, mas incompleta ou desorganizada</a:t>
              </a:r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26688898-CB3B-E569-F498-F88E056F0D12}"/>
                </a:ext>
              </a:extLst>
            </p:cNvPr>
            <p:cNvSpPr/>
            <p:nvPr/>
          </p:nvSpPr>
          <p:spPr>
            <a:xfrm>
              <a:off x="11943095" y="9896779"/>
              <a:ext cx="3779275" cy="1581419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b="1" dirty="0">
                  <a:latin typeface="Corbel" panose="020B0503020204020204" pitchFamily="34" charset="0"/>
                </a:rPr>
                <a:t>ATRESIA</a:t>
              </a:r>
            </a:p>
            <a:p>
              <a:pPr algn="ctr"/>
              <a:r>
                <a:rPr lang="pt-BR" sz="3149" b="1" dirty="0">
                  <a:latin typeface="Corbel" panose="020B0503020204020204" pitchFamily="34" charset="0"/>
                </a:rPr>
                <a:t>CERVICAL</a:t>
              </a:r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9D8B70C8-5593-FFA0-7ED9-484813913F61}"/>
                </a:ext>
              </a:extLst>
            </p:cNvPr>
            <p:cNvSpPr/>
            <p:nvPr/>
          </p:nvSpPr>
          <p:spPr>
            <a:xfrm>
              <a:off x="11943095" y="12243614"/>
              <a:ext cx="3779275" cy="1615455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Verificar atresia ístmica e vaginal associadas</a:t>
              </a: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AEF9599A-23DB-C2DE-5910-31992BD0C356}"/>
                </a:ext>
              </a:extLst>
            </p:cNvPr>
            <p:cNvSpPr/>
            <p:nvPr/>
          </p:nvSpPr>
          <p:spPr>
            <a:xfrm>
              <a:off x="16667191" y="9862744"/>
              <a:ext cx="3909348" cy="231288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Cavidade endocervical proximal normal + obstrução do OCE</a:t>
              </a:r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7E0720AF-5F50-C4F0-E77B-CD052D9AAA2C}"/>
                </a:ext>
              </a:extLst>
            </p:cNvPr>
            <p:cNvSpPr/>
            <p:nvPr/>
          </p:nvSpPr>
          <p:spPr>
            <a:xfrm>
              <a:off x="16667190" y="12939605"/>
              <a:ext cx="3909348" cy="1615455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b="1" dirty="0">
                  <a:latin typeface="Corbel" panose="020B0503020204020204" pitchFamily="34" charset="0"/>
                </a:rPr>
                <a:t>AGENESIA CERVICAL DISTAL</a:t>
              </a:r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7805F7A3-2B35-3ABB-89D9-BB5F6AD80A90}"/>
                </a:ext>
              </a:extLst>
            </p:cNvPr>
            <p:cNvSpPr/>
            <p:nvPr/>
          </p:nvSpPr>
          <p:spPr>
            <a:xfrm>
              <a:off x="21234992" y="9862744"/>
              <a:ext cx="3016972" cy="231288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Tecido glandular endocervical desorganizado de permeio</a:t>
              </a: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3B8E1D20-00ED-5536-49B2-B9B3F2EDC59E}"/>
                </a:ext>
              </a:extLst>
            </p:cNvPr>
            <p:cNvSpPr/>
            <p:nvPr/>
          </p:nvSpPr>
          <p:spPr>
            <a:xfrm>
              <a:off x="21234993" y="12909058"/>
              <a:ext cx="3016972" cy="1683443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b="1" dirty="0">
                  <a:latin typeface="Corbel" panose="020B0503020204020204" pitchFamily="34" charset="0"/>
                </a:rPr>
                <a:t>DISGENESIA CERVICAL</a:t>
              </a:r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BFED2446-FE4D-63A2-2AED-81C30126D059}"/>
                </a:ext>
              </a:extLst>
            </p:cNvPr>
            <p:cNvSpPr/>
            <p:nvPr/>
          </p:nvSpPr>
          <p:spPr>
            <a:xfrm>
              <a:off x="25198438" y="4606355"/>
              <a:ext cx="8503372" cy="147061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SIM, mas aparecem dois canais cervicais simétricos (dois OCI e dois OCE)</a:t>
              </a: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62765B5C-8344-D16E-5A92-4016E5A2E680}"/>
                </a:ext>
              </a:extLst>
            </p:cNvPr>
            <p:cNvSpPr/>
            <p:nvPr/>
          </p:nvSpPr>
          <p:spPr>
            <a:xfrm>
              <a:off x="25198440" y="6887286"/>
              <a:ext cx="3673277" cy="147061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O tecido que divide o colo é fibroso e fino</a:t>
              </a: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7304C187-C2A5-D064-607D-FF027B37E986}"/>
                </a:ext>
              </a:extLst>
            </p:cNvPr>
            <p:cNvSpPr/>
            <p:nvPr/>
          </p:nvSpPr>
          <p:spPr>
            <a:xfrm>
              <a:off x="29284334" y="6887286"/>
              <a:ext cx="4417479" cy="147061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O tecido que divide o colo é espesso e semelhante ao miométrio</a:t>
              </a: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7725A888-1270-2659-7542-B40CDF4E4DF2}"/>
                </a:ext>
              </a:extLst>
            </p:cNvPr>
            <p:cNvSpPr/>
            <p:nvPr/>
          </p:nvSpPr>
          <p:spPr>
            <a:xfrm>
              <a:off x="35273231" y="4606354"/>
              <a:ext cx="5758990" cy="147061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SIM, mas aparecem dois canais cervicais / colos uterinos assimétricos</a:t>
              </a:r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38BB9014-86DB-4601-B1A6-23808C2C2C9E}"/>
                </a:ext>
              </a:extLst>
            </p:cNvPr>
            <p:cNvSpPr/>
            <p:nvPr/>
          </p:nvSpPr>
          <p:spPr>
            <a:xfrm>
              <a:off x="35273231" y="6811394"/>
              <a:ext cx="5758990" cy="2269964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b="1" dirty="0">
                  <a:latin typeface="Corbel" panose="020B0503020204020204" pitchFamily="34" charset="0"/>
                </a:rPr>
                <a:t>ANOMALIA COMPLEXA (considerar atresia </a:t>
              </a:r>
              <a:r>
                <a:rPr lang="pt-BR" sz="3149" b="1" dirty="0" err="1">
                  <a:latin typeface="Corbel" panose="020B0503020204020204" pitchFamily="34" charset="0"/>
                </a:rPr>
                <a:t>cervicovaginal</a:t>
              </a:r>
              <a:r>
                <a:rPr lang="pt-BR" sz="3149" b="1" dirty="0">
                  <a:latin typeface="Corbel" panose="020B0503020204020204" pitchFamily="34" charset="0"/>
                </a:rPr>
                <a:t> unilateral)</a:t>
              </a:r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AE8BF1B7-219A-397C-96E4-DAB494C8B332}"/>
                </a:ext>
              </a:extLst>
            </p:cNvPr>
            <p:cNvSpPr/>
            <p:nvPr/>
          </p:nvSpPr>
          <p:spPr>
            <a:xfrm>
              <a:off x="25198440" y="9198158"/>
              <a:ext cx="3673277" cy="1470611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b="1" dirty="0">
                  <a:latin typeface="Corbel" panose="020B0503020204020204" pitchFamily="34" charset="0"/>
                </a:rPr>
                <a:t>COLO SEPTADO</a:t>
              </a:r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748015C9-16AE-2324-2BD3-6F850BFC9100}"/>
                </a:ext>
              </a:extLst>
            </p:cNvPr>
            <p:cNvSpPr/>
            <p:nvPr/>
          </p:nvSpPr>
          <p:spPr>
            <a:xfrm>
              <a:off x="29284335" y="9222680"/>
              <a:ext cx="4417477" cy="1446088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b="1" dirty="0">
                  <a:latin typeface="Corbel" panose="020B0503020204020204" pitchFamily="34" charset="0"/>
                </a:rPr>
                <a:t>COLO DUPLICADO</a:t>
              </a:r>
            </a:p>
          </p:txBody>
        </p:sp>
        <p:cxnSp>
          <p:nvCxnSpPr>
            <p:cNvPr id="54" name="Conector Angulado 53">
              <a:extLst>
                <a:ext uri="{FF2B5EF4-FFF2-40B4-BE49-F238E27FC236}">
                  <a16:creationId xmlns:a16="http://schemas.microsoft.com/office/drawing/2014/main" id="{DD0F6DFD-1982-9BAD-790E-D2342E7A3A32}"/>
                </a:ext>
              </a:extLst>
            </p:cNvPr>
            <p:cNvCxnSpPr>
              <a:cxnSpLocks/>
              <a:stCxn id="18" idx="2"/>
              <a:endCxn id="27" idx="0"/>
            </p:cNvCxnSpPr>
            <p:nvPr/>
          </p:nvCxnSpPr>
          <p:spPr>
            <a:xfrm rot="5400000">
              <a:off x="14720774" y="6420795"/>
              <a:ext cx="731462" cy="250754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Angulado 59">
              <a:extLst>
                <a:ext uri="{FF2B5EF4-FFF2-40B4-BE49-F238E27FC236}">
                  <a16:creationId xmlns:a16="http://schemas.microsoft.com/office/drawing/2014/main" id="{20F99038-A8C7-8A91-6E25-D74D3FBDFBFD}"/>
                </a:ext>
              </a:extLst>
            </p:cNvPr>
            <p:cNvCxnSpPr>
              <a:cxnSpLocks/>
              <a:stCxn id="18" idx="2"/>
              <a:endCxn id="29" idx="0"/>
            </p:cNvCxnSpPr>
            <p:nvPr/>
          </p:nvCxnSpPr>
          <p:spPr>
            <a:xfrm rot="16200000" flipH="1">
              <a:off x="18034199" y="5614916"/>
              <a:ext cx="731463" cy="41193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Angulado 64">
              <a:extLst>
                <a:ext uri="{FF2B5EF4-FFF2-40B4-BE49-F238E27FC236}">
                  <a16:creationId xmlns:a16="http://schemas.microsoft.com/office/drawing/2014/main" id="{05A85FAB-5090-14C0-B3D7-0FAC691D50CB}"/>
                </a:ext>
              </a:extLst>
            </p:cNvPr>
            <p:cNvCxnSpPr>
              <a:cxnSpLocks/>
              <a:stCxn id="29" idx="2"/>
              <a:endCxn id="35" idx="0"/>
            </p:cNvCxnSpPr>
            <p:nvPr/>
          </p:nvCxnSpPr>
          <p:spPr>
            <a:xfrm rot="5400000">
              <a:off x="19174991" y="8578157"/>
              <a:ext cx="731462" cy="183771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Angulado 68">
              <a:extLst>
                <a:ext uri="{FF2B5EF4-FFF2-40B4-BE49-F238E27FC236}">
                  <a16:creationId xmlns:a16="http://schemas.microsoft.com/office/drawing/2014/main" id="{4DD22143-CEE0-69B4-66D2-535A6C256C0B}"/>
                </a:ext>
              </a:extLst>
            </p:cNvPr>
            <p:cNvCxnSpPr>
              <a:cxnSpLocks/>
              <a:stCxn id="29" idx="2"/>
              <a:endCxn id="39" idx="0"/>
            </p:cNvCxnSpPr>
            <p:nvPr/>
          </p:nvCxnSpPr>
          <p:spPr>
            <a:xfrm rot="16200000" flipH="1">
              <a:off x="21235797" y="8355061"/>
              <a:ext cx="731462" cy="22839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72">
              <a:extLst>
                <a:ext uri="{FF2B5EF4-FFF2-40B4-BE49-F238E27FC236}">
                  <a16:creationId xmlns:a16="http://schemas.microsoft.com/office/drawing/2014/main" id="{19FBB053-1D07-C9EE-36FD-49BE6BE95653}"/>
                </a:ext>
              </a:extLst>
            </p:cNvPr>
            <p:cNvCxnSpPr>
              <a:cxnSpLocks/>
              <a:stCxn id="8" idx="2"/>
              <a:endCxn id="15" idx="0"/>
            </p:cNvCxnSpPr>
            <p:nvPr/>
          </p:nvCxnSpPr>
          <p:spPr>
            <a:xfrm flipH="1">
              <a:off x="7683656" y="7432779"/>
              <a:ext cx="1" cy="60752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to 81">
              <a:extLst>
                <a:ext uri="{FF2B5EF4-FFF2-40B4-BE49-F238E27FC236}">
                  <a16:creationId xmlns:a16="http://schemas.microsoft.com/office/drawing/2014/main" id="{E7FCC910-CD7D-759E-A133-E32EDC24F4FF}"/>
                </a:ext>
              </a:extLst>
            </p:cNvPr>
            <p:cNvCxnSpPr>
              <a:cxnSpLocks/>
              <a:stCxn id="27" idx="2"/>
              <a:endCxn id="32" idx="0"/>
            </p:cNvCxnSpPr>
            <p:nvPr/>
          </p:nvCxnSpPr>
          <p:spPr>
            <a:xfrm>
              <a:off x="13832731" y="9131279"/>
              <a:ext cx="0" cy="76549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to 84">
              <a:extLst>
                <a:ext uri="{FF2B5EF4-FFF2-40B4-BE49-F238E27FC236}">
                  <a16:creationId xmlns:a16="http://schemas.microsoft.com/office/drawing/2014/main" id="{9B4D458F-6F43-02BC-80E9-07847CB7E24D}"/>
                </a:ext>
              </a:extLst>
            </p:cNvPr>
            <p:cNvCxnSpPr>
              <a:cxnSpLocks/>
              <a:stCxn id="32" idx="2"/>
              <a:endCxn id="33" idx="0"/>
            </p:cNvCxnSpPr>
            <p:nvPr/>
          </p:nvCxnSpPr>
          <p:spPr>
            <a:xfrm>
              <a:off x="13832731" y="11478196"/>
              <a:ext cx="0" cy="76541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to 88">
              <a:extLst>
                <a:ext uri="{FF2B5EF4-FFF2-40B4-BE49-F238E27FC236}">
                  <a16:creationId xmlns:a16="http://schemas.microsoft.com/office/drawing/2014/main" id="{82CD1AA1-7134-2829-E2EF-723E0D30E2F1}"/>
                </a:ext>
              </a:extLst>
            </p:cNvPr>
            <p:cNvCxnSpPr>
              <a:cxnSpLocks/>
              <a:stCxn id="35" idx="2"/>
              <a:endCxn id="38" idx="0"/>
            </p:cNvCxnSpPr>
            <p:nvPr/>
          </p:nvCxnSpPr>
          <p:spPr>
            <a:xfrm flipH="1">
              <a:off x="18621866" y="12175623"/>
              <a:ext cx="1" cy="76398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to 92">
              <a:extLst>
                <a:ext uri="{FF2B5EF4-FFF2-40B4-BE49-F238E27FC236}">
                  <a16:creationId xmlns:a16="http://schemas.microsoft.com/office/drawing/2014/main" id="{00EB080A-84F8-E30F-0915-BAE0FFA57336}"/>
                </a:ext>
              </a:extLst>
            </p:cNvPr>
            <p:cNvCxnSpPr>
              <a:cxnSpLocks/>
              <a:stCxn id="39" idx="2"/>
              <a:endCxn id="41" idx="0"/>
            </p:cNvCxnSpPr>
            <p:nvPr/>
          </p:nvCxnSpPr>
          <p:spPr>
            <a:xfrm>
              <a:off x="22743480" y="12175625"/>
              <a:ext cx="1" cy="7334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to 116">
              <a:extLst>
                <a:ext uri="{FF2B5EF4-FFF2-40B4-BE49-F238E27FC236}">
                  <a16:creationId xmlns:a16="http://schemas.microsoft.com/office/drawing/2014/main" id="{A8B4284B-3813-E850-BC8B-7B0F2D8763D4}"/>
                </a:ext>
              </a:extLst>
            </p:cNvPr>
            <p:cNvCxnSpPr>
              <a:cxnSpLocks/>
              <a:stCxn id="7" idx="2"/>
              <a:endCxn id="18" idx="0"/>
            </p:cNvCxnSpPr>
            <p:nvPr/>
          </p:nvCxnSpPr>
          <p:spPr>
            <a:xfrm>
              <a:off x="16340278" y="5737143"/>
              <a:ext cx="0" cy="48071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Angulado 119">
              <a:extLst>
                <a:ext uri="{FF2B5EF4-FFF2-40B4-BE49-F238E27FC236}">
                  <a16:creationId xmlns:a16="http://schemas.microsoft.com/office/drawing/2014/main" id="{0DEAF424-6E45-53FA-77C6-06BD4271FF92}"/>
                </a:ext>
              </a:extLst>
            </p:cNvPr>
            <p:cNvCxnSpPr>
              <a:cxnSpLocks/>
              <a:stCxn id="5" idx="2"/>
              <a:endCxn id="44" idx="0"/>
            </p:cNvCxnSpPr>
            <p:nvPr/>
          </p:nvCxnSpPr>
          <p:spPr>
            <a:xfrm rot="16200000" flipH="1">
              <a:off x="25873580" y="1029812"/>
              <a:ext cx="1102714" cy="605037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Angulado 122">
              <a:extLst>
                <a:ext uri="{FF2B5EF4-FFF2-40B4-BE49-F238E27FC236}">
                  <a16:creationId xmlns:a16="http://schemas.microsoft.com/office/drawing/2014/main" id="{F27BF821-6266-E2B4-47B2-941DE3217551}"/>
                </a:ext>
              </a:extLst>
            </p:cNvPr>
            <p:cNvCxnSpPr>
              <a:cxnSpLocks/>
              <a:stCxn id="5" idx="2"/>
              <a:endCxn id="47" idx="0"/>
            </p:cNvCxnSpPr>
            <p:nvPr/>
          </p:nvCxnSpPr>
          <p:spPr>
            <a:xfrm rot="16200000" flipH="1">
              <a:off x="30224884" y="-3321491"/>
              <a:ext cx="1102713" cy="1475297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Angulado 125">
              <a:extLst>
                <a:ext uri="{FF2B5EF4-FFF2-40B4-BE49-F238E27FC236}">
                  <a16:creationId xmlns:a16="http://schemas.microsoft.com/office/drawing/2014/main" id="{66815AB4-418C-1C4F-290B-320E413580F4}"/>
                </a:ext>
              </a:extLst>
            </p:cNvPr>
            <p:cNvCxnSpPr>
              <a:cxnSpLocks/>
              <a:stCxn id="44" idx="2"/>
              <a:endCxn id="45" idx="0"/>
            </p:cNvCxnSpPr>
            <p:nvPr/>
          </p:nvCxnSpPr>
          <p:spPr>
            <a:xfrm rot="5400000">
              <a:off x="27837443" y="5274604"/>
              <a:ext cx="810321" cy="241504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ector Angulado 128">
              <a:extLst>
                <a:ext uri="{FF2B5EF4-FFF2-40B4-BE49-F238E27FC236}">
                  <a16:creationId xmlns:a16="http://schemas.microsoft.com/office/drawing/2014/main" id="{B733B1A7-54B1-ACDE-037C-A428A7819686}"/>
                </a:ext>
              </a:extLst>
            </p:cNvPr>
            <p:cNvCxnSpPr>
              <a:cxnSpLocks/>
              <a:stCxn id="44" idx="2"/>
              <a:endCxn id="46" idx="0"/>
            </p:cNvCxnSpPr>
            <p:nvPr/>
          </p:nvCxnSpPr>
          <p:spPr>
            <a:xfrm rot="16200000" flipH="1">
              <a:off x="30066440" y="5460651"/>
              <a:ext cx="810321" cy="204294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ector Reto 132">
              <a:extLst>
                <a:ext uri="{FF2B5EF4-FFF2-40B4-BE49-F238E27FC236}">
                  <a16:creationId xmlns:a16="http://schemas.microsoft.com/office/drawing/2014/main" id="{C910F197-0A53-4507-7ADA-1B98917E6AD8}"/>
                </a:ext>
              </a:extLst>
            </p:cNvPr>
            <p:cNvCxnSpPr>
              <a:cxnSpLocks/>
              <a:stCxn id="45" idx="2"/>
              <a:endCxn id="50" idx="0"/>
            </p:cNvCxnSpPr>
            <p:nvPr/>
          </p:nvCxnSpPr>
          <p:spPr>
            <a:xfrm>
              <a:off x="27035077" y="8357896"/>
              <a:ext cx="0" cy="84026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ector Reto 133">
              <a:extLst>
                <a:ext uri="{FF2B5EF4-FFF2-40B4-BE49-F238E27FC236}">
                  <a16:creationId xmlns:a16="http://schemas.microsoft.com/office/drawing/2014/main" id="{169CF705-EAF2-D134-9125-674DA3A7A1A2}"/>
                </a:ext>
              </a:extLst>
            </p:cNvPr>
            <p:cNvCxnSpPr>
              <a:cxnSpLocks/>
              <a:stCxn id="46" idx="2"/>
              <a:endCxn id="51" idx="0"/>
            </p:cNvCxnSpPr>
            <p:nvPr/>
          </p:nvCxnSpPr>
          <p:spPr>
            <a:xfrm>
              <a:off x="31493072" y="8357896"/>
              <a:ext cx="0" cy="86478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ector Reto 134">
              <a:extLst>
                <a:ext uri="{FF2B5EF4-FFF2-40B4-BE49-F238E27FC236}">
                  <a16:creationId xmlns:a16="http://schemas.microsoft.com/office/drawing/2014/main" id="{D47F63C1-6F26-5578-A153-D8B8C2261B7A}"/>
                </a:ext>
              </a:extLst>
            </p:cNvPr>
            <p:cNvCxnSpPr>
              <a:cxnSpLocks/>
              <a:stCxn id="47" idx="2"/>
              <a:endCxn id="48" idx="0"/>
            </p:cNvCxnSpPr>
            <p:nvPr/>
          </p:nvCxnSpPr>
          <p:spPr>
            <a:xfrm>
              <a:off x="38152726" y="6076964"/>
              <a:ext cx="0" cy="7344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9543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Agrupar 227">
            <a:extLst>
              <a:ext uri="{FF2B5EF4-FFF2-40B4-BE49-F238E27FC236}">
                <a16:creationId xmlns:a16="http://schemas.microsoft.com/office/drawing/2014/main" id="{2FDE4C2D-520F-BE58-AA5E-35076A66DF9E}"/>
              </a:ext>
            </a:extLst>
          </p:cNvPr>
          <p:cNvGrpSpPr/>
          <p:nvPr/>
        </p:nvGrpSpPr>
        <p:grpSpPr>
          <a:xfrm>
            <a:off x="6048789" y="3327059"/>
            <a:ext cx="35795897" cy="15147519"/>
            <a:chOff x="5968653" y="3327059"/>
            <a:chExt cx="35795897" cy="15147519"/>
          </a:xfrm>
        </p:grpSpPr>
        <p:sp>
          <p:nvSpPr>
            <p:cNvPr id="189" name="Retângulo 188">
              <a:extLst>
                <a:ext uri="{FF2B5EF4-FFF2-40B4-BE49-F238E27FC236}">
                  <a16:creationId xmlns:a16="http://schemas.microsoft.com/office/drawing/2014/main" id="{23F1B4FD-059A-2D86-2913-ED9FDC6CCAE6}"/>
                </a:ext>
              </a:extLst>
            </p:cNvPr>
            <p:cNvSpPr/>
            <p:nvPr/>
          </p:nvSpPr>
          <p:spPr>
            <a:xfrm>
              <a:off x="33992232" y="15503664"/>
              <a:ext cx="3116712" cy="2970914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Verificar SEPTO LONGITUDINAL não obstrutivo ou </a:t>
              </a:r>
              <a:r>
                <a:rPr lang="pt-BR" sz="3149" b="1" dirty="0" err="1">
                  <a:solidFill>
                    <a:schemeClr val="tx1"/>
                  </a:solidFill>
                  <a:latin typeface="Corbel" panose="020B0503020204020204" pitchFamily="34" charset="0"/>
                </a:rPr>
                <a:t>microperfurado</a:t>
              </a:r>
              <a:endParaRPr lang="pt-BR" sz="3149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7639A926-4C1C-931C-9157-56C97691584C}"/>
                </a:ext>
              </a:extLst>
            </p:cNvPr>
            <p:cNvSpPr/>
            <p:nvPr/>
          </p:nvSpPr>
          <p:spPr>
            <a:xfrm>
              <a:off x="14128653" y="3327059"/>
              <a:ext cx="8503371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Vagina presente?</a:t>
              </a: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5CB65C1A-5D4F-F0AE-C29F-8A13C53AED2C}"/>
                </a:ext>
              </a:extLst>
            </p:cNvPr>
            <p:cNvSpPr/>
            <p:nvPr/>
          </p:nvSpPr>
          <p:spPr>
            <a:xfrm>
              <a:off x="5968653" y="5594629"/>
              <a:ext cx="3779275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NÃO</a:t>
              </a: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582382B-9433-5BEE-BE62-9BD1ED7C6DF8}"/>
                </a:ext>
              </a:extLst>
            </p:cNvPr>
            <p:cNvSpPr/>
            <p:nvPr/>
          </p:nvSpPr>
          <p:spPr>
            <a:xfrm>
              <a:off x="14021821" y="5557692"/>
              <a:ext cx="3779275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PARCIALMENTE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9EAFAA0A-1051-5673-5AC4-09D37901FDCC}"/>
                </a:ext>
              </a:extLst>
            </p:cNvPr>
            <p:cNvSpPr/>
            <p:nvPr/>
          </p:nvSpPr>
          <p:spPr>
            <a:xfrm>
              <a:off x="5968654" y="7293132"/>
              <a:ext cx="3754377" cy="1698502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b="1" dirty="0">
                  <a:latin typeface="Corbel" panose="020B0503020204020204" pitchFamily="34" charset="0"/>
                </a:rPr>
                <a:t>AGENESIA VAGINAL COMPLETA</a:t>
              </a:r>
            </a:p>
          </p:txBody>
        </p: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BEAEEDF0-1B24-8509-DF69-7B49D11537B9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 flipH="1">
              <a:off x="7845841" y="6685613"/>
              <a:ext cx="12448" cy="60752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Angulado 21">
              <a:extLst>
                <a:ext uri="{FF2B5EF4-FFF2-40B4-BE49-F238E27FC236}">
                  <a16:creationId xmlns:a16="http://schemas.microsoft.com/office/drawing/2014/main" id="{56F347A1-C312-003D-9CEF-B38C72B997BB}"/>
                </a:ext>
              </a:extLst>
            </p:cNvPr>
            <p:cNvCxnSpPr>
              <a:cxnSpLocks/>
              <a:stCxn id="5" idx="2"/>
              <a:endCxn id="6" idx="0"/>
            </p:cNvCxnSpPr>
            <p:nvPr/>
          </p:nvCxnSpPr>
          <p:spPr>
            <a:xfrm rot="5400000">
              <a:off x="12531019" y="-254689"/>
              <a:ext cx="1176588" cy="1052204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Angulado 24">
              <a:extLst>
                <a:ext uri="{FF2B5EF4-FFF2-40B4-BE49-F238E27FC236}">
                  <a16:creationId xmlns:a16="http://schemas.microsoft.com/office/drawing/2014/main" id="{AFBC9248-62FC-1E6B-EE47-B41869725B13}"/>
                </a:ext>
              </a:extLst>
            </p:cNvPr>
            <p:cNvCxnSpPr>
              <a:cxnSpLocks/>
              <a:stCxn id="5" idx="2"/>
              <a:endCxn id="7" idx="0"/>
            </p:cNvCxnSpPr>
            <p:nvPr/>
          </p:nvCxnSpPr>
          <p:spPr>
            <a:xfrm rot="5400000">
              <a:off x="16576074" y="3753426"/>
              <a:ext cx="1139651" cy="246888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A7E84A64-D198-7907-59FD-C35CADE406E0}"/>
                </a:ext>
              </a:extLst>
            </p:cNvPr>
            <p:cNvSpPr/>
            <p:nvPr/>
          </p:nvSpPr>
          <p:spPr>
            <a:xfrm>
              <a:off x="11653213" y="7169190"/>
              <a:ext cx="8516486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Qual porção está ausente?</a:t>
              </a:r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CF152A9A-317C-4762-4C11-ECE844CF2EA0}"/>
                </a:ext>
              </a:extLst>
            </p:cNvPr>
            <p:cNvSpPr/>
            <p:nvPr/>
          </p:nvSpPr>
          <p:spPr>
            <a:xfrm>
              <a:off x="11659772" y="9289242"/>
              <a:ext cx="3780000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Superior</a:t>
              </a: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617E0154-058B-6C4B-B34A-31414E96F2C7}"/>
                </a:ext>
              </a:extLst>
            </p:cNvPr>
            <p:cNvSpPr/>
            <p:nvPr/>
          </p:nvSpPr>
          <p:spPr>
            <a:xfrm>
              <a:off x="16414505" y="9289243"/>
              <a:ext cx="3780000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Inferior</a:t>
              </a:r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26688898-CB3B-E569-F498-F88E056F0D12}"/>
                </a:ext>
              </a:extLst>
            </p:cNvPr>
            <p:cNvSpPr/>
            <p:nvPr/>
          </p:nvSpPr>
          <p:spPr>
            <a:xfrm>
              <a:off x="11647386" y="11145724"/>
              <a:ext cx="3792386" cy="1581419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b="1" dirty="0">
                  <a:latin typeface="Corbel" panose="020B0503020204020204" pitchFamily="34" charset="0"/>
                </a:rPr>
                <a:t>AGENESIA VAGINAL SUPERIOR</a:t>
              </a:r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9D8B70C8-5593-FFA0-7ED9-484813913F61}"/>
                </a:ext>
              </a:extLst>
            </p:cNvPr>
            <p:cNvSpPr/>
            <p:nvPr/>
          </p:nvSpPr>
          <p:spPr>
            <a:xfrm>
              <a:off x="11647386" y="13492559"/>
              <a:ext cx="3792386" cy="2663013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Normalmente associada à agenesia / atresia cervical (</a:t>
              </a:r>
              <a:r>
                <a:rPr lang="pt-BR" sz="3149" dirty="0" err="1">
                  <a:solidFill>
                    <a:schemeClr val="bg1"/>
                  </a:solidFill>
                  <a:latin typeface="Corbel" panose="020B0503020204020204" pitchFamily="34" charset="0"/>
                </a:rPr>
                <a:t>cervicovaginal</a:t>
              </a:r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) ou MRKH</a:t>
              </a:r>
            </a:p>
          </p:txBody>
        </p:sp>
        <p:cxnSp>
          <p:nvCxnSpPr>
            <p:cNvPr id="54" name="Conector Angulado 53">
              <a:extLst>
                <a:ext uri="{FF2B5EF4-FFF2-40B4-BE49-F238E27FC236}">
                  <a16:creationId xmlns:a16="http://schemas.microsoft.com/office/drawing/2014/main" id="{DD0F6DFD-1982-9BAD-790E-D2342E7A3A32}"/>
                </a:ext>
              </a:extLst>
            </p:cNvPr>
            <p:cNvCxnSpPr>
              <a:cxnSpLocks/>
              <a:stCxn id="18" idx="2"/>
              <a:endCxn id="27" idx="0"/>
            </p:cNvCxnSpPr>
            <p:nvPr/>
          </p:nvCxnSpPr>
          <p:spPr>
            <a:xfrm rot="5400000">
              <a:off x="14216079" y="7593865"/>
              <a:ext cx="1029070" cy="236168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Angulado 59">
              <a:extLst>
                <a:ext uri="{FF2B5EF4-FFF2-40B4-BE49-F238E27FC236}">
                  <a16:creationId xmlns:a16="http://schemas.microsoft.com/office/drawing/2014/main" id="{20F99038-A8C7-8A91-6E25-D74D3FBDFBFD}"/>
                </a:ext>
              </a:extLst>
            </p:cNvPr>
            <p:cNvCxnSpPr>
              <a:cxnSpLocks/>
              <a:stCxn id="18" idx="2"/>
              <a:endCxn id="29" idx="0"/>
            </p:cNvCxnSpPr>
            <p:nvPr/>
          </p:nvCxnSpPr>
          <p:spPr>
            <a:xfrm rot="16200000" flipH="1">
              <a:off x="16593447" y="7578184"/>
              <a:ext cx="1029071" cy="2393049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to 81">
              <a:extLst>
                <a:ext uri="{FF2B5EF4-FFF2-40B4-BE49-F238E27FC236}">
                  <a16:creationId xmlns:a16="http://schemas.microsoft.com/office/drawing/2014/main" id="{E7FCC910-CD7D-759E-A133-E32EDC24F4FF}"/>
                </a:ext>
              </a:extLst>
            </p:cNvPr>
            <p:cNvCxnSpPr>
              <a:cxnSpLocks/>
              <a:stCxn id="27" idx="2"/>
              <a:endCxn id="32" idx="0"/>
            </p:cNvCxnSpPr>
            <p:nvPr/>
          </p:nvCxnSpPr>
          <p:spPr>
            <a:xfrm flipH="1">
              <a:off x="13543581" y="10380224"/>
              <a:ext cx="6193" cy="76549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to 84">
              <a:extLst>
                <a:ext uri="{FF2B5EF4-FFF2-40B4-BE49-F238E27FC236}">
                  <a16:creationId xmlns:a16="http://schemas.microsoft.com/office/drawing/2014/main" id="{9B4D458F-6F43-02BC-80E9-07847CB7E24D}"/>
                </a:ext>
              </a:extLst>
            </p:cNvPr>
            <p:cNvCxnSpPr>
              <a:cxnSpLocks/>
              <a:stCxn id="32" idx="2"/>
              <a:endCxn id="33" idx="0"/>
            </p:cNvCxnSpPr>
            <p:nvPr/>
          </p:nvCxnSpPr>
          <p:spPr>
            <a:xfrm>
              <a:off x="13543579" y="12727141"/>
              <a:ext cx="0" cy="76541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to 116">
              <a:extLst>
                <a:ext uri="{FF2B5EF4-FFF2-40B4-BE49-F238E27FC236}">
                  <a16:creationId xmlns:a16="http://schemas.microsoft.com/office/drawing/2014/main" id="{A8B4284B-3813-E850-BC8B-7B0F2D8763D4}"/>
                </a:ext>
              </a:extLst>
            </p:cNvPr>
            <p:cNvCxnSpPr>
              <a:cxnSpLocks/>
              <a:stCxn id="7" idx="2"/>
              <a:endCxn id="18" idx="0"/>
            </p:cNvCxnSpPr>
            <p:nvPr/>
          </p:nvCxnSpPr>
          <p:spPr>
            <a:xfrm flipH="1">
              <a:off x="15911458" y="6648674"/>
              <a:ext cx="1" cy="52051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Angulado 119">
              <a:extLst>
                <a:ext uri="{FF2B5EF4-FFF2-40B4-BE49-F238E27FC236}">
                  <a16:creationId xmlns:a16="http://schemas.microsoft.com/office/drawing/2014/main" id="{0DEAF424-6E45-53FA-77C6-06BD4271FF92}"/>
                </a:ext>
              </a:extLst>
            </p:cNvPr>
            <p:cNvCxnSpPr>
              <a:cxnSpLocks/>
              <a:stCxn id="5" idx="2"/>
              <a:endCxn id="66" idx="0"/>
            </p:cNvCxnSpPr>
            <p:nvPr/>
          </p:nvCxnSpPr>
          <p:spPr>
            <a:xfrm rot="16200000" flipH="1">
              <a:off x="23934232" y="-1135853"/>
              <a:ext cx="1114675" cy="1222246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540F16E-4C4A-0BA5-33C8-F908AF916035}"/>
                </a:ext>
              </a:extLst>
            </p:cNvPr>
            <p:cNvSpPr/>
            <p:nvPr/>
          </p:nvSpPr>
          <p:spPr>
            <a:xfrm>
              <a:off x="16414507" y="11106261"/>
              <a:ext cx="3792386" cy="1581419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b="1" dirty="0">
                  <a:latin typeface="Corbel" panose="020B0503020204020204" pitchFamily="34" charset="0"/>
                </a:rPr>
                <a:t>AGENESIA VAGINAL INFERIOR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E7D7F69D-B0FA-EBE0-F9A8-DAC8E605D4B0}"/>
                </a:ext>
              </a:extLst>
            </p:cNvPr>
            <p:cNvSpPr/>
            <p:nvPr/>
          </p:nvSpPr>
          <p:spPr>
            <a:xfrm>
              <a:off x="16414507" y="13510913"/>
              <a:ext cx="3792386" cy="3153515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Normalmente associada a </a:t>
              </a:r>
              <a:r>
                <a:rPr lang="pt-BR" sz="3149" dirty="0" err="1">
                  <a:solidFill>
                    <a:schemeClr val="bg1"/>
                  </a:solidFill>
                  <a:latin typeface="Corbel" panose="020B0503020204020204" pitchFamily="34" charset="0"/>
                </a:rPr>
                <a:t>hematometrocolpo</a:t>
              </a:r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, com margem superior acima da sínfise púbica</a:t>
              </a:r>
            </a:p>
          </p:txBody>
        </p: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DB52CC3E-0FC2-C7AB-DFFD-46B0FA4BC33A}"/>
                </a:ext>
              </a:extLst>
            </p:cNvPr>
            <p:cNvCxnSpPr>
              <a:cxnSpLocks/>
              <a:stCxn id="29" idx="2"/>
              <a:endCxn id="4" idx="0"/>
            </p:cNvCxnSpPr>
            <p:nvPr/>
          </p:nvCxnSpPr>
          <p:spPr>
            <a:xfrm>
              <a:off x="18304507" y="10380225"/>
              <a:ext cx="6195" cy="72603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E94C9873-AF7C-EE97-2E23-6D6A245D010F}"/>
                </a:ext>
              </a:extLst>
            </p:cNvPr>
            <p:cNvCxnSpPr>
              <a:cxnSpLocks/>
              <a:stCxn id="4" idx="2"/>
              <a:endCxn id="9" idx="0"/>
            </p:cNvCxnSpPr>
            <p:nvPr/>
          </p:nvCxnSpPr>
          <p:spPr>
            <a:xfrm>
              <a:off x="18310700" y="12687680"/>
              <a:ext cx="0" cy="8232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98BF1E56-1679-4A19-DEF0-7BAC493273AF}"/>
                </a:ext>
              </a:extLst>
            </p:cNvPr>
            <p:cNvSpPr/>
            <p:nvPr/>
          </p:nvSpPr>
          <p:spPr>
            <a:xfrm>
              <a:off x="28713162" y="5532716"/>
              <a:ext cx="3779275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SIM, mas anormal</a:t>
              </a:r>
            </a:p>
          </p:txBody>
        </p:sp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id="{02808B89-7A83-F3C7-5255-1EF96A585912}"/>
                </a:ext>
              </a:extLst>
            </p:cNvPr>
            <p:cNvSpPr/>
            <p:nvPr/>
          </p:nvSpPr>
          <p:spPr>
            <a:xfrm>
              <a:off x="24617973" y="7169189"/>
              <a:ext cx="11969653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Há distensão da luz por líquido ou sangue?</a:t>
              </a:r>
            </a:p>
          </p:txBody>
        </p:sp>
        <p:sp>
          <p:nvSpPr>
            <p:cNvPr id="75" name="Retângulo 74">
              <a:extLst>
                <a:ext uri="{FF2B5EF4-FFF2-40B4-BE49-F238E27FC236}">
                  <a16:creationId xmlns:a16="http://schemas.microsoft.com/office/drawing/2014/main" id="{24250B86-0F41-024F-F3A2-DCD34D54E4F8}"/>
                </a:ext>
              </a:extLst>
            </p:cNvPr>
            <p:cNvSpPr/>
            <p:nvPr/>
          </p:nvSpPr>
          <p:spPr>
            <a:xfrm>
              <a:off x="22072270" y="9365641"/>
              <a:ext cx="3780000" cy="17800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SIM, de toda extensão ou da parte superior visível</a:t>
              </a:r>
            </a:p>
          </p:txBody>
        </p:sp>
        <p:sp>
          <p:nvSpPr>
            <p:cNvPr id="76" name="Retângulo 75">
              <a:extLst>
                <a:ext uri="{FF2B5EF4-FFF2-40B4-BE49-F238E27FC236}">
                  <a16:creationId xmlns:a16="http://schemas.microsoft.com/office/drawing/2014/main" id="{07894A09-2AFE-0D1A-A6B9-209B3610D0B8}"/>
                </a:ext>
              </a:extLst>
            </p:cNvPr>
            <p:cNvSpPr/>
            <p:nvPr/>
          </p:nvSpPr>
          <p:spPr>
            <a:xfrm>
              <a:off x="28717005" y="9365643"/>
              <a:ext cx="3779639" cy="178008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SIM, mas só de uma parte e assimétrica</a:t>
              </a:r>
            </a:p>
          </p:txBody>
        </p:sp>
        <p:cxnSp>
          <p:nvCxnSpPr>
            <p:cNvPr id="77" name="Conector Angulado 76">
              <a:extLst>
                <a:ext uri="{FF2B5EF4-FFF2-40B4-BE49-F238E27FC236}">
                  <a16:creationId xmlns:a16="http://schemas.microsoft.com/office/drawing/2014/main" id="{20D6ADD8-380C-5A24-68BE-7A78A01F5083}"/>
                </a:ext>
              </a:extLst>
            </p:cNvPr>
            <p:cNvCxnSpPr>
              <a:cxnSpLocks/>
              <a:stCxn id="71" idx="2"/>
              <a:endCxn id="75" idx="0"/>
            </p:cNvCxnSpPr>
            <p:nvPr/>
          </p:nvCxnSpPr>
          <p:spPr>
            <a:xfrm rot="5400000">
              <a:off x="26729799" y="5492642"/>
              <a:ext cx="1105470" cy="664052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Angulado 77">
              <a:extLst>
                <a:ext uri="{FF2B5EF4-FFF2-40B4-BE49-F238E27FC236}">
                  <a16:creationId xmlns:a16="http://schemas.microsoft.com/office/drawing/2014/main" id="{4EC0EF63-4711-C7DB-CC77-5A3CAE819293}"/>
                </a:ext>
              </a:extLst>
            </p:cNvPr>
            <p:cNvCxnSpPr>
              <a:cxnSpLocks/>
              <a:stCxn id="71" idx="2"/>
              <a:endCxn id="76" idx="0"/>
            </p:cNvCxnSpPr>
            <p:nvPr/>
          </p:nvCxnSpPr>
          <p:spPr>
            <a:xfrm rot="16200000" flipH="1">
              <a:off x="30052075" y="8810895"/>
              <a:ext cx="1105470" cy="402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to 83">
              <a:extLst>
                <a:ext uri="{FF2B5EF4-FFF2-40B4-BE49-F238E27FC236}">
                  <a16:creationId xmlns:a16="http://schemas.microsoft.com/office/drawing/2014/main" id="{1C3B6003-595E-B303-E1E8-F9D4A612F678}"/>
                </a:ext>
              </a:extLst>
            </p:cNvPr>
            <p:cNvCxnSpPr>
              <a:cxnSpLocks/>
              <a:stCxn id="66" idx="2"/>
              <a:endCxn id="71" idx="0"/>
            </p:cNvCxnSpPr>
            <p:nvPr/>
          </p:nvCxnSpPr>
          <p:spPr>
            <a:xfrm>
              <a:off x="30602798" y="6623700"/>
              <a:ext cx="0" cy="54549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tângulo 91">
              <a:extLst>
                <a:ext uri="{FF2B5EF4-FFF2-40B4-BE49-F238E27FC236}">
                  <a16:creationId xmlns:a16="http://schemas.microsoft.com/office/drawing/2014/main" id="{751BE75B-7F03-05E7-D108-7871D55FEE4C}"/>
                </a:ext>
              </a:extLst>
            </p:cNvPr>
            <p:cNvSpPr/>
            <p:nvPr/>
          </p:nvSpPr>
          <p:spPr>
            <a:xfrm>
              <a:off x="35394953" y="9365643"/>
              <a:ext cx="3780000" cy="178008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NÃO</a:t>
              </a:r>
            </a:p>
          </p:txBody>
        </p:sp>
        <p:sp>
          <p:nvSpPr>
            <p:cNvPr id="99" name="Retângulo 98">
              <a:extLst>
                <a:ext uri="{FF2B5EF4-FFF2-40B4-BE49-F238E27FC236}">
                  <a16:creationId xmlns:a16="http://schemas.microsoft.com/office/drawing/2014/main" id="{39AC1467-2B02-E6C2-0E5F-AC1A77BD62A4}"/>
                </a:ext>
              </a:extLst>
            </p:cNvPr>
            <p:cNvSpPr/>
            <p:nvPr/>
          </p:nvSpPr>
          <p:spPr>
            <a:xfrm>
              <a:off x="35331891" y="11871048"/>
              <a:ext cx="3917572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A luz vaginal é única?</a:t>
              </a:r>
            </a:p>
          </p:txBody>
        </p:sp>
        <p:sp>
          <p:nvSpPr>
            <p:cNvPr id="100" name="Retângulo 99">
              <a:extLst>
                <a:ext uri="{FF2B5EF4-FFF2-40B4-BE49-F238E27FC236}">
                  <a16:creationId xmlns:a16="http://schemas.microsoft.com/office/drawing/2014/main" id="{78AA5643-1B68-CBE5-CB44-F81E3C7BCCA2}"/>
                </a:ext>
              </a:extLst>
            </p:cNvPr>
            <p:cNvSpPr/>
            <p:nvPr/>
          </p:nvSpPr>
          <p:spPr>
            <a:xfrm>
              <a:off x="33997961" y="13687357"/>
              <a:ext cx="3116712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NÃO</a:t>
              </a:r>
            </a:p>
          </p:txBody>
        </p:sp>
        <p:sp>
          <p:nvSpPr>
            <p:cNvPr id="101" name="Retângulo 100">
              <a:extLst>
                <a:ext uri="{FF2B5EF4-FFF2-40B4-BE49-F238E27FC236}">
                  <a16:creationId xmlns:a16="http://schemas.microsoft.com/office/drawing/2014/main" id="{F9817C13-B988-4F7D-13FC-E142E6E3B0D3}"/>
                </a:ext>
              </a:extLst>
            </p:cNvPr>
            <p:cNvSpPr/>
            <p:nvPr/>
          </p:nvSpPr>
          <p:spPr>
            <a:xfrm>
              <a:off x="38087330" y="13687356"/>
              <a:ext cx="3677220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SIM, porém há assimetria</a:t>
              </a:r>
            </a:p>
          </p:txBody>
        </p:sp>
        <p:cxnSp>
          <p:nvCxnSpPr>
            <p:cNvPr id="103" name="Conector Angulado 102">
              <a:extLst>
                <a:ext uri="{FF2B5EF4-FFF2-40B4-BE49-F238E27FC236}">
                  <a16:creationId xmlns:a16="http://schemas.microsoft.com/office/drawing/2014/main" id="{B9BD1959-71D7-08B5-E0A7-253233136B15}"/>
                </a:ext>
              </a:extLst>
            </p:cNvPr>
            <p:cNvCxnSpPr>
              <a:cxnSpLocks/>
              <a:stCxn id="71" idx="2"/>
              <a:endCxn id="92" idx="0"/>
            </p:cNvCxnSpPr>
            <p:nvPr/>
          </p:nvCxnSpPr>
          <p:spPr>
            <a:xfrm rot="16200000" flipH="1">
              <a:off x="33391140" y="5471830"/>
              <a:ext cx="1105470" cy="668215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Angulado 106">
              <a:extLst>
                <a:ext uri="{FF2B5EF4-FFF2-40B4-BE49-F238E27FC236}">
                  <a16:creationId xmlns:a16="http://schemas.microsoft.com/office/drawing/2014/main" id="{81D6383B-F457-D0D9-A558-CF0E4BA8BEAC}"/>
                </a:ext>
              </a:extLst>
            </p:cNvPr>
            <p:cNvCxnSpPr>
              <a:cxnSpLocks/>
              <a:stCxn id="99" idx="2"/>
              <a:endCxn id="100" idx="0"/>
            </p:cNvCxnSpPr>
            <p:nvPr/>
          </p:nvCxnSpPr>
          <p:spPr>
            <a:xfrm rot="5400000">
              <a:off x="36060836" y="12457513"/>
              <a:ext cx="725327" cy="173436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Angulado 109">
              <a:extLst>
                <a:ext uri="{FF2B5EF4-FFF2-40B4-BE49-F238E27FC236}">
                  <a16:creationId xmlns:a16="http://schemas.microsoft.com/office/drawing/2014/main" id="{2AF3A157-5BDA-5F80-5169-CDF470C04318}"/>
                </a:ext>
              </a:extLst>
            </p:cNvPr>
            <p:cNvCxnSpPr>
              <a:cxnSpLocks/>
              <a:stCxn id="99" idx="2"/>
              <a:endCxn id="101" idx="0"/>
            </p:cNvCxnSpPr>
            <p:nvPr/>
          </p:nvCxnSpPr>
          <p:spPr>
            <a:xfrm rot="16200000" flipH="1">
              <a:off x="38245645" y="12007061"/>
              <a:ext cx="725326" cy="263526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to 120">
              <a:extLst>
                <a:ext uri="{FF2B5EF4-FFF2-40B4-BE49-F238E27FC236}">
                  <a16:creationId xmlns:a16="http://schemas.microsoft.com/office/drawing/2014/main" id="{24745D43-62D8-F543-EF48-64D25C1E27B6}"/>
                </a:ext>
              </a:extLst>
            </p:cNvPr>
            <p:cNvCxnSpPr>
              <a:cxnSpLocks/>
              <a:stCxn id="92" idx="2"/>
              <a:endCxn id="99" idx="0"/>
            </p:cNvCxnSpPr>
            <p:nvPr/>
          </p:nvCxnSpPr>
          <p:spPr>
            <a:xfrm>
              <a:off x="37284953" y="11145722"/>
              <a:ext cx="5724" cy="72532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Retângulo 130">
              <a:extLst>
                <a:ext uri="{FF2B5EF4-FFF2-40B4-BE49-F238E27FC236}">
                  <a16:creationId xmlns:a16="http://schemas.microsoft.com/office/drawing/2014/main" id="{E9F0EDFE-A7A3-95E9-64DB-68FF81B95046}"/>
                </a:ext>
              </a:extLst>
            </p:cNvPr>
            <p:cNvSpPr/>
            <p:nvPr/>
          </p:nvSpPr>
          <p:spPr>
            <a:xfrm>
              <a:off x="38087330" y="15508667"/>
              <a:ext cx="3677220" cy="296591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Considerar outros diagnósticos: cistos </a:t>
              </a:r>
              <a:r>
                <a:rPr lang="pt-BR" sz="3149" dirty="0" err="1">
                  <a:solidFill>
                    <a:schemeClr val="bg1"/>
                  </a:solidFill>
                  <a:latin typeface="Corbel" panose="020B0503020204020204" pitchFamily="34" charset="0"/>
                </a:rPr>
                <a:t>paravaginais</a:t>
              </a:r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, </a:t>
              </a:r>
              <a:r>
                <a:rPr lang="pt-BR" sz="3149" dirty="0" err="1">
                  <a:solidFill>
                    <a:schemeClr val="bg1"/>
                  </a:solidFill>
                  <a:latin typeface="Corbel" panose="020B0503020204020204" pitchFamily="34" charset="0"/>
                </a:rPr>
                <a:t>hemivagina</a:t>
              </a:r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 </a:t>
              </a:r>
              <a:r>
                <a:rPr lang="pt-BR" sz="3149" dirty="0" err="1">
                  <a:solidFill>
                    <a:schemeClr val="bg1"/>
                  </a:solidFill>
                  <a:latin typeface="Corbel" panose="020B0503020204020204" pitchFamily="34" charset="0"/>
                </a:rPr>
                <a:t>atrésica</a:t>
              </a:r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, cisto </a:t>
              </a:r>
              <a:r>
                <a:rPr lang="pt-BR" sz="3149" dirty="0" err="1">
                  <a:solidFill>
                    <a:schemeClr val="bg1"/>
                  </a:solidFill>
                  <a:latin typeface="Corbel" panose="020B0503020204020204" pitchFamily="34" charset="0"/>
                </a:rPr>
                <a:t>mulleriano</a:t>
              </a:r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, cisto de Gartner</a:t>
              </a:r>
            </a:p>
          </p:txBody>
        </p:sp>
        <p:cxnSp>
          <p:nvCxnSpPr>
            <p:cNvPr id="132" name="Conector Reto 131">
              <a:extLst>
                <a:ext uri="{FF2B5EF4-FFF2-40B4-BE49-F238E27FC236}">
                  <a16:creationId xmlns:a16="http://schemas.microsoft.com/office/drawing/2014/main" id="{68DD9BD7-249E-E3A8-0B72-FD3B065FFBDE}"/>
                </a:ext>
              </a:extLst>
            </p:cNvPr>
            <p:cNvCxnSpPr>
              <a:cxnSpLocks/>
              <a:stCxn id="100" idx="2"/>
              <a:endCxn id="189" idx="0"/>
            </p:cNvCxnSpPr>
            <p:nvPr/>
          </p:nvCxnSpPr>
          <p:spPr>
            <a:xfrm flipH="1">
              <a:off x="35550590" y="14778341"/>
              <a:ext cx="5729" cy="7253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ector Reto 137">
              <a:extLst>
                <a:ext uri="{FF2B5EF4-FFF2-40B4-BE49-F238E27FC236}">
                  <a16:creationId xmlns:a16="http://schemas.microsoft.com/office/drawing/2014/main" id="{73FB84E7-BF80-1F35-BE2C-F715A9F30A19}"/>
                </a:ext>
              </a:extLst>
            </p:cNvPr>
            <p:cNvCxnSpPr>
              <a:cxnSpLocks/>
              <a:stCxn id="101" idx="2"/>
              <a:endCxn id="131" idx="0"/>
            </p:cNvCxnSpPr>
            <p:nvPr/>
          </p:nvCxnSpPr>
          <p:spPr>
            <a:xfrm>
              <a:off x="39925940" y="14778338"/>
              <a:ext cx="0" cy="73032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tângulo 145">
              <a:extLst>
                <a:ext uri="{FF2B5EF4-FFF2-40B4-BE49-F238E27FC236}">
                  <a16:creationId xmlns:a16="http://schemas.microsoft.com/office/drawing/2014/main" id="{5C964B11-F807-ABFE-AA8A-50E773F4E6F7}"/>
                </a:ext>
              </a:extLst>
            </p:cNvPr>
            <p:cNvSpPr/>
            <p:nvPr/>
          </p:nvSpPr>
          <p:spPr>
            <a:xfrm>
              <a:off x="22072270" y="11911140"/>
              <a:ext cx="3780000" cy="2094339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b="1" dirty="0">
                  <a:latin typeface="Corbel" panose="020B0503020204020204" pitchFamily="34" charset="0"/>
                </a:rPr>
                <a:t>Verificar presença de SEPTO TRANSVERSO</a:t>
              </a:r>
            </a:p>
          </p:txBody>
        </p:sp>
        <p:cxnSp>
          <p:nvCxnSpPr>
            <p:cNvPr id="147" name="Conector Reto 146">
              <a:extLst>
                <a:ext uri="{FF2B5EF4-FFF2-40B4-BE49-F238E27FC236}">
                  <a16:creationId xmlns:a16="http://schemas.microsoft.com/office/drawing/2014/main" id="{BAA096B2-901B-1ED1-2971-2F673B78122B}"/>
                </a:ext>
              </a:extLst>
            </p:cNvPr>
            <p:cNvCxnSpPr>
              <a:cxnSpLocks/>
              <a:stCxn id="75" idx="2"/>
              <a:endCxn id="146" idx="0"/>
            </p:cNvCxnSpPr>
            <p:nvPr/>
          </p:nvCxnSpPr>
          <p:spPr>
            <a:xfrm>
              <a:off x="23962270" y="11145725"/>
              <a:ext cx="0" cy="76541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Retângulo 151">
              <a:extLst>
                <a:ext uri="{FF2B5EF4-FFF2-40B4-BE49-F238E27FC236}">
                  <a16:creationId xmlns:a16="http://schemas.microsoft.com/office/drawing/2014/main" id="{7E5BBEF9-7B0A-D3A2-A7FE-40DBBFE338F2}"/>
                </a:ext>
              </a:extLst>
            </p:cNvPr>
            <p:cNvSpPr/>
            <p:nvPr/>
          </p:nvSpPr>
          <p:spPr>
            <a:xfrm>
              <a:off x="28716642" y="11987487"/>
              <a:ext cx="3780000" cy="4953093"/>
            </a:xfrm>
            <a:prstGeom prst="rect">
              <a:avLst/>
            </a:prstGeom>
            <a:solidFill>
              <a:srgbClr val="803F3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b="1" dirty="0">
                  <a:latin typeface="Corbel" panose="020B0503020204020204" pitchFamily="34" charset="0"/>
                </a:rPr>
                <a:t>Verificar SEPTO LONGITUDINAL OBLÍQUO OBSTRUTIVO (HEMIVAGINA OBSTRUÍDA), identificando uma </a:t>
              </a:r>
              <a:r>
                <a:rPr lang="pt-BR" sz="3149" b="1" dirty="0" err="1">
                  <a:latin typeface="Corbel" panose="020B0503020204020204" pitchFamily="34" charset="0"/>
                </a:rPr>
                <a:t>hemivagina</a:t>
              </a:r>
              <a:r>
                <a:rPr lang="pt-BR" sz="3149" b="1" dirty="0">
                  <a:latin typeface="Corbel" panose="020B0503020204020204" pitchFamily="34" charset="0"/>
                </a:rPr>
                <a:t> pérvia contralateral</a:t>
              </a:r>
            </a:p>
          </p:txBody>
        </p:sp>
        <p:cxnSp>
          <p:nvCxnSpPr>
            <p:cNvPr id="153" name="Conector Reto 152">
              <a:extLst>
                <a:ext uri="{FF2B5EF4-FFF2-40B4-BE49-F238E27FC236}">
                  <a16:creationId xmlns:a16="http://schemas.microsoft.com/office/drawing/2014/main" id="{1E3B1C2B-5B49-7F45-A442-4BB5D6E36401}"/>
                </a:ext>
              </a:extLst>
            </p:cNvPr>
            <p:cNvCxnSpPr>
              <a:cxnSpLocks/>
              <a:stCxn id="76" idx="2"/>
              <a:endCxn id="152" idx="0"/>
            </p:cNvCxnSpPr>
            <p:nvPr/>
          </p:nvCxnSpPr>
          <p:spPr>
            <a:xfrm flipH="1">
              <a:off x="30606644" y="11145724"/>
              <a:ext cx="181" cy="84176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3430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Agrupar 29">
            <a:extLst>
              <a:ext uri="{FF2B5EF4-FFF2-40B4-BE49-F238E27FC236}">
                <a16:creationId xmlns:a16="http://schemas.microsoft.com/office/drawing/2014/main" id="{BC1CDBD3-A812-51EB-CC3C-06A697DE3841}"/>
              </a:ext>
            </a:extLst>
          </p:cNvPr>
          <p:cNvGrpSpPr/>
          <p:nvPr/>
        </p:nvGrpSpPr>
        <p:grpSpPr>
          <a:xfrm>
            <a:off x="15668252" y="2412659"/>
            <a:ext cx="15462996" cy="6214491"/>
            <a:chOff x="11837698" y="2412659"/>
            <a:chExt cx="15462996" cy="6214491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7639A926-4C1C-931C-9157-56C97691584C}"/>
                </a:ext>
              </a:extLst>
            </p:cNvPr>
            <p:cNvSpPr/>
            <p:nvPr/>
          </p:nvSpPr>
          <p:spPr>
            <a:xfrm>
              <a:off x="14053557" y="2412659"/>
              <a:ext cx="8503371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Outras anomalias e condições associadas</a:t>
              </a: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5CB65C1A-5D4F-F0AE-C29F-8A13C53AED2C}"/>
                </a:ext>
              </a:extLst>
            </p:cNvPr>
            <p:cNvSpPr/>
            <p:nvPr/>
          </p:nvSpPr>
          <p:spPr>
            <a:xfrm>
              <a:off x="14053557" y="4400482"/>
              <a:ext cx="3779275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Procurar por anomalias do TGU</a:t>
              </a: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582382B-9433-5BEE-BE62-9BD1ED7C6DF8}"/>
                </a:ext>
              </a:extLst>
            </p:cNvPr>
            <p:cNvSpPr/>
            <p:nvPr/>
          </p:nvSpPr>
          <p:spPr>
            <a:xfrm>
              <a:off x="18784210" y="4400482"/>
              <a:ext cx="3779275" cy="109098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Endometriose</a:t>
              </a:r>
            </a:p>
          </p:txBody>
        </p:sp>
        <p:cxnSp>
          <p:nvCxnSpPr>
            <p:cNvPr id="22" name="Conector Angulado 21">
              <a:extLst>
                <a:ext uri="{FF2B5EF4-FFF2-40B4-BE49-F238E27FC236}">
                  <a16:creationId xmlns:a16="http://schemas.microsoft.com/office/drawing/2014/main" id="{56F347A1-C312-003D-9CEF-B38C72B997BB}"/>
                </a:ext>
              </a:extLst>
            </p:cNvPr>
            <p:cNvCxnSpPr>
              <a:cxnSpLocks/>
              <a:stCxn id="5" idx="2"/>
              <a:endCxn id="6" idx="0"/>
            </p:cNvCxnSpPr>
            <p:nvPr/>
          </p:nvCxnSpPr>
          <p:spPr>
            <a:xfrm rot="5400000">
              <a:off x="16675799" y="2771037"/>
              <a:ext cx="896841" cy="236204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Angulado 24">
              <a:extLst>
                <a:ext uri="{FF2B5EF4-FFF2-40B4-BE49-F238E27FC236}">
                  <a16:creationId xmlns:a16="http://schemas.microsoft.com/office/drawing/2014/main" id="{AFBC9248-62FC-1E6B-EE47-B41869725B13}"/>
                </a:ext>
              </a:extLst>
            </p:cNvPr>
            <p:cNvCxnSpPr>
              <a:cxnSpLocks/>
              <a:stCxn id="5" idx="2"/>
              <a:endCxn id="7" idx="0"/>
            </p:cNvCxnSpPr>
            <p:nvPr/>
          </p:nvCxnSpPr>
          <p:spPr>
            <a:xfrm rot="16200000" flipH="1">
              <a:off x="19041125" y="2767760"/>
              <a:ext cx="896841" cy="236860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A7E84A64-D198-7907-59FD-C35CADE406E0}"/>
                </a:ext>
              </a:extLst>
            </p:cNvPr>
            <p:cNvSpPr/>
            <p:nvPr/>
          </p:nvSpPr>
          <p:spPr>
            <a:xfrm>
              <a:off x="18784208" y="6388307"/>
              <a:ext cx="8516486" cy="2238843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Usualmente associada a ADM com componente obstrutivo (septo vaginal obstrutivo, corno uterino com endométrio funcionante e não comunicante, entre outros)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F25A121-62FA-9C41-595B-E86EC8E14C14}"/>
                </a:ext>
              </a:extLst>
            </p:cNvPr>
            <p:cNvSpPr/>
            <p:nvPr/>
          </p:nvSpPr>
          <p:spPr>
            <a:xfrm>
              <a:off x="11837698" y="6388306"/>
              <a:ext cx="5995132" cy="2238843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149" dirty="0">
                  <a:solidFill>
                    <a:schemeClr val="bg1"/>
                  </a:solidFill>
                  <a:latin typeface="Corbel" panose="020B0503020204020204" pitchFamily="34" charset="0"/>
                </a:rPr>
                <a:t>Especialmente homolaterais a agenesias (UNICORNO e MRKH) e a septos vaginais obstrutivos</a:t>
              </a:r>
            </a:p>
          </p:txBody>
        </p:sp>
        <p:cxnSp>
          <p:nvCxnSpPr>
            <p:cNvPr id="17" name="Conector Angulado 16">
              <a:extLst>
                <a:ext uri="{FF2B5EF4-FFF2-40B4-BE49-F238E27FC236}">
                  <a16:creationId xmlns:a16="http://schemas.microsoft.com/office/drawing/2014/main" id="{75200D1D-8B5C-51D8-161D-D1C8044BB854}"/>
                </a:ext>
              </a:extLst>
            </p:cNvPr>
            <p:cNvCxnSpPr>
              <a:cxnSpLocks/>
              <a:stCxn id="7" idx="2"/>
              <a:endCxn id="18" idx="0"/>
            </p:cNvCxnSpPr>
            <p:nvPr/>
          </p:nvCxnSpPr>
          <p:spPr>
            <a:xfrm rot="16200000" flipH="1">
              <a:off x="21409730" y="4755583"/>
              <a:ext cx="896841" cy="236860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Angulado 23">
              <a:extLst>
                <a:ext uri="{FF2B5EF4-FFF2-40B4-BE49-F238E27FC236}">
                  <a16:creationId xmlns:a16="http://schemas.microsoft.com/office/drawing/2014/main" id="{6A79F162-2008-5941-A566-9C2A6F3758DD}"/>
                </a:ext>
              </a:extLst>
            </p:cNvPr>
            <p:cNvCxnSpPr>
              <a:cxnSpLocks/>
              <a:stCxn id="6" idx="2"/>
              <a:endCxn id="12" idx="0"/>
            </p:cNvCxnSpPr>
            <p:nvPr/>
          </p:nvCxnSpPr>
          <p:spPr>
            <a:xfrm rot="5400000">
              <a:off x="14940809" y="5385922"/>
              <a:ext cx="896840" cy="1107929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7365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 2013 - 2022">
  <a:themeElements>
    <a:clrScheme name="Tema do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o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19578</TotalTime>
  <Words>1290</Words>
  <Application>Microsoft Macintosh PowerPoint</Application>
  <PresentationFormat>Personalizar</PresentationFormat>
  <Paragraphs>174</Paragraphs>
  <Slides>6</Slides>
  <Notes>6</Notes>
  <HiddenSlides>1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Corbel</vt:lpstr>
      <vt:lpstr>Tema do Office 2013 - 2022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Larissa Freitas Peixoto Gloria</dc:creator>
  <cp:lastModifiedBy>Wilson Luiz Maksoud</cp:lastModifiedBy>
  <cp:revision>339</cp:revision>
  <dcterms:modified xsi:type="dcterms:W3CDTF">2024-06-01T13:52:18Z</dcterms:modified>
</cp:coreProperties>
</file>