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3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embeddedFontLst>
    <p:embeddedFont>
      <p:font typeface="Andale Sans for VST" panose="020B0502000000000001" pitchFamily="34" charset="0"/>
      <p:regular r:id="rId26"/>
      <p:bold r:id="rId27"/>
      <p:italic r:id="rId28"/>
      <p:boldItalic r:id="rId29"/>
    </p:embeddedFont>
    <p:embeddedFont>
      <p:font typeface="Arial Black" panose="020B0A04020102020204" pitchFamily="34" charset="0"/>
      <p:regular r:id="rId30"/>
      <p:bold r:id="rId31"/>
    </p:embeddedFont>
    <p:embeddedFont>
      <p:font typeface="Fjalla One" panose="02000506040000020004" pitchFamily="2" charset="0"/>
      <p:regular r:id="rId32"/>
    </p:embeddedFont>
    <p:embeddedFont>
      <p:font typeface="Montserrat" panose="00000500000000000000" pitchFamily="50" charset="0"/>
      <p:regular r:id="rId33"/>
      <p:bold r:id="rId34"/>
      <p:italic r:id="rId35"/>
      <p:boldItalic r:id="rId36"/>
    </p:embeddedFont>
    <p:embeddedFont>
      <p:font typeface="Quattrocento Sans" panose="020B0502050000020003" pitchFamily="34" charset="0"/>
      <p:regular r:id="rId37"/>
      <p:bold r:id="rId38"/>
      <p:italic r:id="rId39"/>
      <p:boldItalic r:id="rId40"/>
    </p:embeddedFont>
    <p:embeddedFont>
      <p:font typeface="Roboto Light" panose="020000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iYPIbb5ODcqhu+FOeuk1RYtuMX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764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4" name="Google Shape;4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2" name="Google Shape;43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2" name="Google Shape;47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c39abb0918_0_3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84" name="Google Shape;484;g2c39abb0918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c39abb0918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g2c39abb0918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c39abb0918_0_4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5" name="Google Shape;505;g2c39abb0918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c8f35a23b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3" name="Google Shape;513;g2c8f35a23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c39abb0918_0_4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7" name="Google Shape;557;g2c39abb0918_0_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c8f35a23b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2c8f35a23b7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g2c8f35a23b7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c39abb0918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3" name="Google Shape;573;g2c39abb0918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/>
              <a:t>Lembrar que quando está em dúvida - menor estadiamento!!!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/>
              <a:t>Não é usual colocar estadiamento no relatório, mas devemos  colocar todas as informações pertinentes ao estadiamento da lesão!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2c39abb0918_0_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g2c39abb0918_0_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/>
              <a:t>Lembrar que quando está em dúvida - menor estadiamento!!!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pt-BR"/>
              <a:t>Não é usual colocar estadiamento no relatório, mas devemos  colocar todas as informações pertinentes ao estadiamento da lesão!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6" name="Google Shape;31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5" name="Google Shape;3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18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>
            <a:spLocks noGrp="1"/>
          </p:cNvSpPr>
          <p:nvPr>
            <p:ph type="title"/>
          </p:nvPr>
        </p:nvSpPr>
        <p:spPr>
          <a:xfrm>
            <a:off x="7800296" y="2270313"/>
            <a:ext cx="2793173" cy="660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33" b="0" i="1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body" idx="1"/>
          </p:nvPr>
        </p:nvSpPr>
        <p:spPr>
          <a:xfrm>
            <a:off x="7800296" y="3009969"/>
            <a:ext cx="2793173" cy="271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3" name="Google Shape;53;p27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67"/>
              <a:buFont typeface="Arial"/>
              <a:buNone/>
            </a:pPr>
            <a:endParaRPr sz="4667" b="0" i="0" u="none" strike="noStrike" cap="none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54" name="Google Shape;54;p27"/>
          <p:cNvSpPr>
            <a:spLocks noGrp="1"/>
          </p:cNvSpPr>
          <p:nvPr>
            <p:ph type="pic" idx="2"/>
          </p:nvPr>
        </p:nvSpPr>
        <p:spPr>
          <a:xfrm>
            <a:off x="368441" y="1886313"/>
            <a:ext cx="5365820" cy="3720668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27"/>
          <p:cNvSpPr txBox="1">
            <a:spLocks noGrp="1"/>
          </p:cNvSpPr>
          <p:nvPr>
            <p:ph type="body" idx="3"/>
          </p:nvPr>
        </p:nvSpPr>
        <p:spPr>
          <a:xfrm>
            <a:off x="365090" y="5729725"/>
            <a:ext cx="5365820" cy="272492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67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56" name="Google Shape;56;p27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"/>
              <a:buChar char="•"/>
              <a:defRPr sz="266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60" name="Google Shape;60;p28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28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01830" y="6257467"/>
            <a:ext cx="1049745" cy="48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66" name="Google Shape;66;p29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>
            <a:spLocks noGrp="1"/>
          </p:cNvSpPr>
          <p:nvPr>
            <p:ph type="pic" idx="2"/>
          </p:nvPr>
        </p:nvSpPr>
        <p:spPr>
          <a:xfrm>
            <a:off x="3293098" y="1549377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0"/>
          <p:cNvSpPr>
            <a:spLocks noGrp="1"/>
          </p:cNvSpPr>
          <p:nvPr>
            <p:ph type="pic" idx="3"/>
          </p:nvPr>
        </p:nvSpPr>
        <p:spPr>
          <a:xfrm>
            <a:off x="527469" y="1549377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30"/>
          <p:cNvSpPr>
            <a:spLocks noGrp="1"/>
          </p:cNvSpPr>
          <p:nvPr>
            <p:ph type="pic" idx="4"/>
          </p:nvPr>
        </p:nvSpPr>
        <p:spPr>
          <a:xfrm>
            <a:off x="8824358" y="1549377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30"/>
          <p:cNvSpPr>
            <a:spLocks noGrp="1"/>
          </p:cNvSpPr>
          <p:nvPr>
            <p:ph type="pic" idx="5"/>
          </p:nvPr>
        </p:nvSpPr>
        <p:spPr>
          <a:xfrm>
            <a:off x="6058727" y="1549377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30"/>
          <p:cNvSpPr>
            <a:spLocks noGrp="1"/>
          </p:cNvSpPr>
          <p:nvPr>
            <p:ph type="pic" idx="6"/>
          </p:nvPr>
        </p:nvSpPr>
        <p:spPr>
          <a:xfrm>
            <a:off x="3293098" y="3904763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30"/>
          <p:cNvSpPr>
            <a:spLocks noGrp="1"/>
          </p:cNvSpPr>
          <p:nvPr>
            <p:ph type="pic" idx="7"/>
          </p:nvPr>
        </p:nvSpPr>
        <p:spPr>
          <a:xfrm>
            <a:off x="527469" y="3904763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30"/>
          <p:cNvSpPr>
            <a:spLocks noGrp="1"/>
          </p:cNvSpPr>
          <p:nvPr>
            <p:ph type="pic" idx="8"/>
          </p:nvPr>
        </p:nvSpPr>
        <p:spPr>
          <a:xfrm>
            <a:off x="8824358" y="3904763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0"/>
          <p:cNvSpPr>
            <a:spLocks noGrp="1"/>
          </p:cNvSpPr>
          <p:nvPr>
            <p:ph type="pic" idx="9"/>
          </p:nvPr>
        </p:nvSpPr>
        <p:spPr>
          <a:xfrm>
            <a:off x="6058727" y="3904763"/>
            <a:ext cx="2843116" cy="2032192"/>
          </a:xfrm>
          <a:prstGeom prst="rect">
            <a:avLst/>
          </a:prstGeom>
          <a:noFill/>
          <a:ln>
            <a:noFill/>
          </a:ln>
        </p:spPr>
      </p:sp>
      <p:pic>
        <p:nvPicPr>
          <p:cNvPr id="77" name="Google Shape;77;p30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bg>
      <p:bgPr>
        <a:solidFill>
          <a:schemeClr val="dk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>
            <a:spLocks noGrp="1"/>
          </p:cNvSpPr>
          <p:nvPr>
            <p:ph type="pic" idx="2"/>
          </p:nvPr>
        </p:nvSpPr>
        <p:spPr>
          <a:xfrm>
            <a:off x="3248219" y="1915885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31"/>
          <p:cNvSpPr>
            <a:spLocks noGrp="1"/>
          </p:cNvSpPr>
          <p:nvPr>
            <p:ph type="pic" idx="3"/>
          </p:nvPr>
        </p:nvSpPr>
        <p:spPr>
          <a:xfrm>
            <a:off x="482590" y="1915885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31"/>
          <p:cNvSpPr>
            <a:spLocks noGrp="1"/>
          </p:cNvSpPr>
          <p:nvPr>
            <p:ph type="pic" idx="4"/>
          </p:nvPr>
        </p:nvSpPr>
        <p:spPr>
          <a:xfrm>
            <a:off x="8779479" y="1915885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31"/>
          <p:cNvSpPr>
            <a:spLocks noGrp="1"/>
          </p:cNvSpPr>
          <p:nvPr>
            <p:ph type="pic" idx="5"/>
          </p:nvPr>
        </p:nvSpPr>
        <p:spPr>
          <a:xfrm>
            <a:off x="6013849" y="1915885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31"/>
          <p:cNvSpPr>
            <a:spLocks noGrp="1"/>
          </p:cNvSpPr>
          <p:nvPr>
            <p:ph type="pic" idx="6"/>
          </p:nvPr>
        </p:nvSpPr>
        <p:spPr>
          <a:xfrm>
            <a:off x="3248219" y="4086676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31"/>
          <p:cNvSpPr>
            <a:spLocks noGrp="1"/>
          </p:cNvSpPr>
          <p:nvPr>
            <p:ph type="pic" idx="7"/>
          </p:nvPr>
        </p:nvSpPr>
        <p:spPr>
          <a:xfrm>
            <a:off x="482590" y="4086676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31"/>
          <p:cNvSpPr>
            <a:spLocks noGrp="1"/>
          </p:cNvSpPr>
          <p:nvPr>
            <p:ph type="pic" idx="8"/>
          </p:nvPr>
        </p:nvSpPr>
        <p:spPr>
          <a:xfrm>
            <a:off x="8779479" y="4086676"/>
            <a:ext cx="2843116" cy="2032192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31"/>
          <p:cNvSpPr>
            <a:spLocks noGrp="1"/>
          </p:cNvSpPr>
          <p:nvPr>
            <p:ph type="pic" idx="9"/>
          </p:nvPr>
        </p:nvSpPr>
        <p:spPr>
          <a:xfrm>
            <a:off x="6013849" y="4086676"/>
            <a:ext cx="2843116" cy="2032192"/>
          </a:xfrm>
          <a:prstGeom prst="rect">
            <a:avLst/>
          </a:prstGeom>
          <a:noFill/>
          <a:ln>
            <a:noFill/>
          </a:ln>
        </p:spPr>
      </p:sp>
      <p:pic>
        <p:nvPicPr>
          <p:cNvPr id="88" name="Google Shape;88;p31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01830" y="6257467"/>
            <a:ext cx="1049745" cy="48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 2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2"/>
          <p:cNvSpPr txBox="1">
            <a:spLocks noGrp="1"/>
          </p:cNvSpPr>
          <p:nvPr>
            <p:ph type="title"/>
          </p:nvPr>
        </p:nvSpPr>
        <p:spPr>
          <a:xfrm>
            <a:off x="375296" y="34653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2"/>
          <p:cNvSpPr>
            <a:spLocks noGrp="1"/>
          </p:cNvSpPr>
          <p:nvPr>
            <p:ph type="pic" idx="2"/>
          </p:nvPr>
        </p:nvSpPr>
        <p:spPr>
          <a:xfrm>
            <a:off x="8025035" y="3885334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32"/>
          <p:cNvSpPr>
            <a:spLocks noGrp="1"/>
          </p:cNvSpPr>
          <p:nvPr>
            <p:ph type="pic" idx="3"/>
          </p:nvPr>
        </p:nvSpPr>
        <p:spPr>
          <a:xfrm>
            <a:off x="8025034" y="1401406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32"/>
          <p:cNvSpPr>
            <a:spLocks noGrp="1"/>
          </p:cNvSpPr>
          <p:nvPr>
            <p:ph type="pic" idx="4"/>
          </p:nvPr>
        </p:nvSpPr>
        <p:spPr>
          <a:xfrm>
            <a:off x="4523743" y="3885334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32"/>
          <p:cNvSpPr>
            <a:spLocks noGrp="1"/>
          </p:cNvSpPr>
          <p:nvPr>
            <p:ph type="pic" idx="5"/>
          </p:nvPr>
        </p:nvSpPr>
        <p:spPr>
          <a:xfrm>
            <a:off x="4523742" y="1401406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32"/>
          <p:cNvSpPr>
            <a:spLocks noGrp="1"/>
          </p:cNvSpPr>
          <p:nvPr>
            <p:ph type="pic" idx="6"/>
          </p:nvPr>
        </p:nvSpPr>
        <p:spPr>
          <a:xfrm>
            <a:off x="1022450" y="3885334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32"/>
          <p:cNvSpPr>
            <a:spLocks noGrp="1"/>
          </p:cNvSpPr>
          <p:nvPr>
            <p:ph type="pic" idx="7"/>
          </p:nvPr>
        </p:nvSpPr>
        <p:spPr>
          <a:xfrm>
            <a:off x="1022449" y="1401406"/>
            <a:ext cx="3063911" cy="2372133"/>
          </a:xfrm>
          <a:prstGeom prst="rect">
            <a:avLst/>
          </a:prstGeom>
          <a:noFill/>
          <a:ln>
            <a:noFill/>
          </a:ln>
        </p:spPr>
      </p:sp>
      <p:pic>
        <p:nvPicPr>
          <p:cNvPr id="97" name="Google Shape;97;p32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 3">
    <p:bg>
      <p:bgPr>
        <a:solidFill>
          <a:schemeClr val="dk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3"/>
          <p:cNvSpPr txBox="1">
            <a:spLocks noGrp="1"/>
          </p:cNvSpPr>
          <p:nvPr>
            <p:ph type="title"/>
          </p:nvPr>
        </p:nvSpPr>
        <p:spPr>
          <a:xfrm>
            <a:off x="415600" y="339055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>
            <a:spLocks noGrp="1"/>
          </p:cNvSpPr>
          <p:nvPr>
            <p:ph type="pic" idx="2"/>
          </p:nvPr>
        </p:nvSpPr>
        <p:spPr>
          <a:xfrm>
            <a:off x="8136511" y="3885334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33"/>
          <p:cNvSpPr>
            <a:spLocks noGrp="1"/>
          </p:cNvSpPr>
          <p:nvPr>
            <p:ph type="pic" idx="3"/>
          </p:nvPr>
        </p:nvSpPr>
        <p:spPr>
          <a:xfrm>
            <a:off x="8136510" y="1401406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102" name="Google Shape;102;p33"/>
          <p:cNvSpPr>
            <a:spLocks noGrp="1"/>
          </p:cNvSpPr>
          <p:nvPr>
            <p:ph type="pic" idx="4"/>
          </p:nvPr>
        </p:nvSpPr>
        <p:spPr>
          <a:xfrm>
            <a:off x="4635219" y="3885334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103" name="Google Shape;103;p33"/>
          <p:cNvSpPr>
            <a:spLocks noGrp="1"/>
          </p:cNvSpPr>
          <p:nvPr>
            <p:ph type="pic" idx="5"/>
          </p:nvPr>
        </p:nvSpPr>
        <p:spPr>
          <a:xfrm>
            <a:off x="4635218" y="1401406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33"/>
          <p:cNvSpPr>
            <a:spLocks noGrp="1"/>
          </p:cNvSpPr>
          <p:nvPr>
            <p:ph type="pic" idx="6"/>
          </p:nvPr>
        </p:nvSpPr>
        <p:spPr>
          <a:xfrm>
            <a:off x="1133926" y="3885334"/>
            <a:ext cx="3063911" cy="2372133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33"/>
          <p:cNvSpPr>
            <a:spLocks noGrp="1"/>
          </p:cNvSpPr>
          <p:nvPr>
            <p:ph type="pic" idx="7"/>
          </p:nvPr>
        </p:nvSpPr>
        <p:spPr>
          <a:xfrm>
            <a:off x="1133925" y="1401406"/>
            <a:ext cx="3063911" cy="2372133"/>
          </a:xfrm>
          <a:prstGeom prst="rect">
            <a:avLst/>
          </a:prstGeom>
          <a:noFill/>
          <a:ln>
            <a:noFill/>
          </a:ln>
        </p:spPr>
      </p:sp>
      <p:pic>
        <p:nvPicPr>
          <p:cNvPr id="106" name="Google Shape;106;p33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01830" y="6257467"/>
            <a:ext cx="1049745" cy="48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4"/>
          <p:cNvSpPr/>
          <p:nvPr/>
        </p:nvSpPr>
        <p:spPr>
          <a:xfrm>
            <a:off x="6095999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67"/>
              <a:buFont typeface="Arial"/>
              <a:buNone/>
            </a:pPr>
            <a:endParaRPr sz="4667" b="0" i="0" u="none" strike="noStrike" cap="none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09" name="Google Shape;109;p34"/>
          <p:cNvSpPr txBox="1">
            <a:spLocks noGrp="1"/>
          </p:cNvSpPr>
          <p:nvPr>
            <p:ph type="title"/>
          </p:nvPr>
        </p:nvSpPr>
        <p:spPr>
          <a:xfrm>
            <a:off x="6419219" y="2551636"/>
            <a:ext cx="5449559" cy="1644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667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0" name="Google Shape;110;p34"/>
          <p:cNvSpPr>
            <a:spLocks noGrp="1"/>
          </p:cNvSpPr>
          <p:nvPr>
            <p:ph type="pic" idx="2"/>
          </p:nvPr>
        </p:nvSpPr>
        <p:spPr>
          <a:xfrm>
            <a:off x="281353" y="227485"/>
            <a:ext cx="5365820" cy="6018111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34"/>
          <p:cNvSpPr txBox="1">
            <a:spLocks noGrp="1"/>
          </p:cNvSpPr>
          <p:nvPr>
            <p:ph type="body" idx="1"/>
          </p:nvPr>
        </p:nvSpPr>
        <p:spPr>
          <a:xfrm>
            <a:off x="281353" y="6358025"/>
            <a:ext cx="5365820" cy="272492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67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12" name="Google Shape;112;p34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01830" y="6257467"/>
            <a:ext cx="1049745" cy="48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 2 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67"/>
              <a:buFont typeface="Arial"/>
              <a:buNone/>
            </a:pPr>
            <a:endParaRPr sz="4667" b="0" i="0" u="none" strike="noStrike" cap="none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15" name="Google Shape;115;p35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67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6" name="Google Shape;116;p35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6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35"/>
          <p:cNvSpPr txBox="1">
            <a:spLocks noGrp="1"/>
          </p:cNvSpPr>
          <p:nvPr>
            <p:ph type="body" idx="2"/>
          </p:nvPr>
        </p:nvSpPr>
        <p:spPr>
          <a:xfrm>
            <a:off x="6552493" y="1617232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35"/>
          <p:cNvSpPr txBox="1">
            <a:spLocks noGrp="1"/>
          </p:cNvSpPr>
          <p:nvPr>
            <p:ph type="body" idx="3"/>
          </p:nvPr>
        </p:nvSpPr>
        <p:spPr>
          <a:xfrm>
            <a:off x="6552493" y="216384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466" b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35"/>
          <p:cNvSpPr txBox="1">
            <a:spLocks noGrp="1"/>
          </p:cNvSpPr>
          <p:nvPr>
            <p:ph type="body" idx="4"/>
          </p:nvPr>
        </p:nvSpPr>
        <p:spPr>
          <a:xfrm>
            <a:off x="6552493" y="926864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0" name="Google Shape;120;p35"/>
          <p:cNvSpPr txBox="1">
            <a:spLocks noGrp="1"/>
          </p:cNvSpPr>
          <p:nvPr>
            <p:ph type="body" idx="5"/>
          </p:nvPr>
        </p:nvSpPr>
        <p:spPr>
          <a:xfrm>
            <a:off x="6552493" y="3689277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35"/>
          <p:cNvSpPr txBox="1">
            <a:spLocks noGrp="1"/>
          </p:cNvSpPr>
          <p:nvPr>
            <p:ph type="body" idx="6"/>
          </p:nvPr>
        </p:nvSpPr>
        <p:spPr>
          <a:xfrm>
            <a:off x="6552493" y="2288429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466" b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35"/>
          <p:cNvSpPr txBox="1">
            <a:spLocks noGrp="1"/>
          </p:cNvSpPr>
          <p:nvPr>
            <p:ph type="body" idx="7"/>
          </p:nvPr>
        </p:nvSpPr>
        <p:spPr>
          <a:xfrm>
            <a:off x="6552493" y="2998909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35"/>
          <p:cNvSpPr txBox="1">
            <a:spLocks noGrp="1"/>
          </p:cNvSpPr>
          <p:nvPr>
            <p:ph type="body" idx="8"/>
          </p:nvPr>
        </p:nvSpPr>
        <p:spPr>
          <a:xfrm>
            <a:off x="6552493" y="5770998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35"/>
          <p:cNvSpPr txBox="1">
            <a:spLocks noGrp="1"/>
          </p:cNvSpPr>
          <p:nvPr>
            <p:ph type="body" idx="9"/>
          </p:nvPr>
        </p:nvSpPr>
        <p:spPr>
          <a:xfrm>
            <a:off x="6552493" y="4370150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466" b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35"/>
          <p:cNvSpPr txBox="1">
            <a:spLocks noGrp="1"/>
          </p:cNvSpPr>
          <p:nvPr>
            <p:ph type="body" idx="13"/>
          </p:nvPr>
        </p:nvSpPr>
        <p:spPr>
          <a:xfrm>
            <a:off x="6552493" y="5090306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26" name="Google Shape;126;p35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74310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 3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67"/>
              <a:buFont typeface="Arial"/>
              <a:buNone/>
            </a:pPr>
            <a:endParaRPr sz="4667" b="0" i="0" u="none" strike="noStrike" cap="none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29" name="Google Shape;129;p36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67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0" name="Google Shape;130;p36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6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1" name="Google Shape;131;p36"/>
          <p:cNvSpPr txBox="1">
            <a:spLocks noGrp="1"/>
          </p:cNvSpPr>
          <p:nvPr>
            <p:ph type="body" idx="2"/>
          </p:nvPr>
        </p:nvSpPr>
        <p:spPr>
          <a:xfrm>
            <a:off x="6596349" y="1696173"/>
            <a:ext cx="5116000" cy="1639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36"/>
          <p:cNvSpPr txBox="1">
            <a:spLocks noGrp="1"/>
          </p:cNvSpPr>
          <p:nvPr>
            <p:ph type="body" idx="3"/>
          </p:nvPr>
        </p:nvSpPr>
        <p:spPr>
          <a:xfrm>
            <a:off x="6596349" y="295325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466" b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3" name="Google Shape;133;p36"/>
          <p:cNvSpPr txBox="1">
            <a:spLocks noGrp="1"/>
          </p:cNvSpPr>
          <p:nvPr>
            <p:ph type="body" idx="4"/>
          </p:nvPr>
        </p:nvSpPr>
        <p:spPr>
          <a:xfrm>
            <a:off x="6596349" y="1005805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36"/>
          <p:cNvSpPr txBox="1">
            <a:spLocks noGrp="1"/>
          </p:cNvSpPr>
          <p:nvPr>
            <p:ph type="body" idx="5"/>
          </p:nvPr>
        </p:nvSpPr>
        <p:spPr>
          <a:xfrm>
            <a:off x="6596349" y="4821392"/>
            <a:ext cx="5116000" cy="117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36"/>
          <p:cNvSpPr txBox="1">
            <a:spLocks noGrp="1"/>
          </p:cNvSpPr>
          <p:nvPr>
            <p:ph type="body" idx="6"/>
          </p:nvPr>
        </p:nvSpPr>
        <p:spPr>
          <a:xfrm>
            <a:off x="6596349" y="3420544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466" b="1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36"/>
          <p:cNvSpPr txBox="1">
            <a:spLocks noGrp="1"/>
          </p:cNvSpPr>
          <p:nvPr>
            <p:ph type="body" idx="7"/>
          </p:nvPr>
        </p:nvSpPr>
        <p:spPr>
          <a:xfrm>
            <a:off x="6596349" y="4131024"/>
            <a:ext cx="5116000" cy="68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37" name="Google Shape;137;p36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9"/>
          <p:cNvSpPr/>
          <p:nvPr/>
        </p:nvSpPr>
        <p:spPr>
          <a:xfrm>
            <a:off x="1" y="0"/>
            <a:ext cx="4354287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</a:pPr>
            <a:endParaRPr sz="4667" b="0" i="0" u="none" strike="noStrike" cap="none">
              <a:solidFill>
                <a:srgbClr val="000000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6" name="Google Shape;16;p9"/>
          <p:cNvSpPr txBox="1">
            <a:spLocks noGrp="1"/>
          </p:cNvSpPr>
          <p:nvPr>
            <p:ph type="title"/>
          </p:nvPr>
        </p:nvSpPr>
        <p:spPr>
          <a:xfrm>
            <a:off x="668732" y="1567543"/>
            <a:ext cx="3383573" cy="91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body" idx="1"/>
          </p:nvPr>
        </p:nvSpPr>
        <p:spPr>
          <a:xfrm>
            <a:off x="4595447" y="1567544"/>
            <a:ext cx="7143408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  <a:defRPr sz="2133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8" name="Google Shape;18;p9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 4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7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67"/>
              <a:buFont typeface="Arial"/>
              <a:buNone/>
            </a:pPr>
            <a:endParaRPr sz="4667" b="0" i="0" u="none" strike="noStrike" cap="none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140" name="Google Shape;140;p37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667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41" name="Google Shape;141;p37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6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2" name="Google Shape;142;p37"/>
          <p:cNvSpPr>
            <a:spLocks noGrp="1"/>
          </p:cNvSpPr>
          <p:nvPr>
            <p:ph type="pic" idx="2"/>
          </p:nvPr>
        </p:nvSpPr>
        <p:spPr>
          <a:xfrm>
            <a:off x="6478424" y="913817"/>
            <a:ext cx="5359576" cy="5056393"/>
          </a:xfrm>
          <a:prstGeom prst="rect">
            <a:avLst/>
          </a:prstGeom>
          <a:noFill/>
          <a:ln>
            <a:noFill/>
          </a:ln>
        </p:spPr>
      </p:sp>
      <p:pic>
        <p:nvPicPr>
          <p:cNvPr id="143" name="Google Shape;143;p37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8"/>
          <p:cNvSpPr txBox="1">
            <a:spLocks noGrp="1"/>
          </p:cNvSpPr>
          <p:nvPr>
            <p:ph type="title"/>
          </p:nvPr>
        </p:nvSpPr>
        <p:spPr>
          <a:xfrm>
            <a:off x="688138" y="2453359"/>
            <a:ext cx="6746739" cy="2079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6" name="Google Shape;146;p38"/>
          <p:cNvSpPr txBox="1">
            <a:spLocks noGrp="1"/>
          </p:cNvSpPr>
          <p:nvPr>
            <p:ph type="body" idx="1"/>
          </p:nvPr>
        </p:nvSpPr>
        <p:spPr>
          <a:xfrm>
            <a:off x="688139" y="4675079"/>
            <a:ext cx="5365820" cy="272492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67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47" name="Google Shape;147;p38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9"/>
          <p:cNvSpPr txBox="1">
            <a:spLocks noGrp="1"/>
          </p:cNvSpPr>
          <p:nvPr>
            <p:ph type="title"/>
          </p:nvPr>
        </p:nvSpPr>
        <p:spPr>
          <a:xfrm>
            <a:off x="688139" y="2453359"/>
            <a:ext cx="5063792" cy="2079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0" name="Google Shape;150;p39"/>
          <p:cNvSpPr>
            <a:spLocks noGrp="1"/>
          </p:cNvSpPr>
          <p:nvPr>
            <p:ph type="pic" idx="2"/>
          </p:nvPr>
        </p:nvSpPr>
        <p:spPr>
          <a:xfrm>
            <a:off x="5834207" y="1271560"/>
            <a:ext cx="6142391" cy="4330776"/>
          </a:xfrm>
          <a:prstGeom prst="rect">
            <a:avLst/>
          </a:prstGeom>
          <a:noFill/>
          <a:ln>
            <a:noFill/>
          </a:ln>
        </p:spPr>
      </p:sp>
      <p:pic>
        <p:nvPicPr>
          <p:cNvPr id="151" name="Google Shape;151;p39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0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5560724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7333"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5560724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5" name="Google Shape;155;p40"/>
          <p:cNvSpPr txBox="1"/>
          <p:nvPr/>
        </p:nvSpPr>
        <p:spPr>
          <a:xfrm>
            <a:off x="6312914" y="2245291"/>
            <a:ext cx="5536265" cy="1077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</a:pPr>
            <a:r>
              <a:rPr lang="pt-BR" sz="4267" b="0" i="1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rPr>
              <a:t>xx%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</a:pPr>
            <a:r>
              <a:rPr lang="pt-BR" sz="3466" b="0" i="1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porcertagem</a:t>
            </a:r>
            <a:endParaRPr sz="3466" b="0" i="1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40"/>
          <p:cNvSpPr txBox="1"/>
          <p:nvPr/>
        </p:nvSpPr>
        <p:spPr>
          <a:xfrm>
            <a:off x="6491946" y="3692914"/>
            <a:ext cx="5536265" cy="1077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</a:pPr>
            <a:r>
              <a:rPr lang="pt-BR" sz="4267" b="0" i="1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xx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</a:pPr>
            <a:r>
              <a:rPr lang="pt-BR" sz="3466" b="0" i="1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valores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40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1"/>
          <p:cNvSpPr txBox="1">
            <a:spLocks noGrp="1"/>
          </p:cNvSpPr>
          <p:nvPr>
            <p:ph type="ctrTitle"/>
          </p:nvPr>
        </p:nvSpPr>
        <p:spPr>
          <a:xfrm>
            <a:off x="668755" y="2900600"/>
            <a:ext cx="5039101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667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" name="Google Shape;160;p41"/>
          <p:cNvSpPr txBox="1">
            <a:spLocks noGrp="1"/>
          </p:cNvSpPr>
          <p:nvPr>
            <p:ph type="subTitle" idx="1"/>
          </p:nvPr>
        </p:nvSpPr>
        <p:spPr>
          <a:xfrm>
            <a:off x="6173410" y="2900600"/>
            <a:ext cx="5551149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61" name="Google Shape;161;p41" descr="Tex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8755" y="1079312"/>
            <a:ext cx="4262815" cy="1115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Principal (´Título da Aula)">
  <p:cSld name="Capa Principal (´Título da Aula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2"/>
          <p:cNvSpPr txBox="1">
            <a:spLocks noGrp="1"/>
          </p:cNvSpPr>
          <p:nvPr>
            <p:ph type="ctrTitle"/>
          </p:nvPr>
        </p:nvSpPr>
        <p:spPr>
          <a:xfrm>
            <a:off x="707011" y="2337913"/>
            <a:ext cx="476128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 Black"/>
              <a:buNone/>
              <a:defRPr sz="25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42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ágina Apresentação (Foto e Mini CV)">
  <p:cSld name="Página Apresentação (Foto e Mini CV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3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74" name="Google Shape;174;p43"/>
          <p:cNvSpPr>
            <a:spLocks noGrp="1"/>
          </p:cNvSpPr>
          <p:nvPr>
            <p:ph type="pic" idx="2"/>
          </p:nvPr>
        </p:nvSpPr>
        <p:spPr>
          <a:xfrm>
            <a:off x="3760919" y="1800520"/>
            <a:ext cx="3299757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43"/>
          <p:cNvSpPr txBox="1">
            <a:spLocks noGrp="1"/>
          </p:cNvSpPr>
          <p:nvPr>
            <p:ph type="body" idx="1"/>
          </p:nvPr>
        </p:nvSpPr>
        <p:spPr>
          <a:xfrm>
            <a:off x="7258050" y="1800225"/>
            <a:ext cx="4224338" cy="353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>
  <p:cSld name="Texto e Título Vertical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4"/>
          <p:cNvSpPr txBox="1">
            <a:spLocks noGrp="1"/>
          </p:cNvSpPr>
          <p:nvPr>
            <p:ph type="title"/>
          </p:nvPr>
        </p:nvSpPr>
        <p:spPr>
          <a:xfrm rot="-5400000">
            <a:off x="668043" y="1378506"/>
            <a:ext cx="4282289" cy="239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44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79" name="Google Shape;179;p44"/>
          <p:cNvSpPr txBox="1">
            <a:spLocks noGrp="1"/>
          </p:cNvSpPr>
          <p:nvPr>
            <p:ph type="body" idx="1"/>
          </p:nvPr>
        </p:nvSpPr>
        <p:spPr>
          <a:xfrm>
            <a:off x="4713288" y="1838227"/>
            <a:ext cx="6438900" cy="3582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ágina Miolo Fundo Branco (1 Coluna)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5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45"/>
          <p:cNvSpPr txBox="1">
            <a:spLocks noGrp="1"/>
          </p:cNvSpPr>
          <p:nvPr>
            <p:ph type="body" idx="1"/>
          </p:nvPr>
        </p:nvSpPr>
        <p:spPr>
          <a:xfrm>
            <a:off x="707010" y="1403203"/>
            <a:ext cx="11104776" cy="410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45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/>
          <p:nvPr/>
        </p:nvSpPr>
        <p:spPr>
          <a:xfrm>
            <a:off x="1" y="0"/>
            <a:ext cx="4354287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67"/>
              <a:buFont typeface="Arial"/>
              <a:buNone/>
            </a:pPr>
            <a:endParaRPr sz="4667" b="0" i="0" u="none" strike="noStrike" cap="none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1" name="Google Shape;21;p19"/>
          <p:cNvSpPr txBox="1">
            <a:spLocks noGrp="1"/>
          </p:cNvSpPr>
          <p:nvPr>
            <p:ph type="title"/>
          </p:nvPr>
        </p:nvSpPr>
        <p:spPr>
          <a:xfrm>
            <a:off x="668732" y="1567543"/>
            <a:ext cx="3383573" cy="91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200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body" idx="1"/>
          </p:nvPr>
        </p:nvSpPr>
        <p:spPr>
          <a:xfrm>
            <a:off x="4595447" y="1567544"/>
            <a:ext cx="7143408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  <a:defRPr sz="2133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3" name="Google Shape;23;p19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ágina Miolo Fundo Branco (2 Colunas)">
  <p:cSld name="Página Miolo Fundo Branco (2 Coluna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6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p46"/>
          <p:cNvSpPr txBox="1">
            <a:spLocks noGrp="1"/>
          </p:cNvSpPr>
          <p:nvPr>
            <p:ph type="body" idx="1"/>
          </p:nvPr>
        </p:nvSpPr>
        <p:spPr>
          <a:xfrm>
            <a:off x="838200" y="1403203"/>
            <a:ext cx="4808456" cy="410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46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90" name="Google Shape;190;p46"/>
          <p:cNvSpPr txBox="1">
            <a:spLocks noGrp="1"/>
          </p:cNvSpPr>
          <p:nvPr>
            <p:ph type="body" idx="2"/>
          </p:nvPr>
        </p:nvSpPr>
        <p:spPr>
          <a:xfrm>
            <a:off x="6096000" y="1403383"/>
            <a:ext cx="5257800" cy="410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ágina Miolo inserir mídias (2 Colunas)">
  <p:cSld name="Página Miolo inserir mídias (2 Coluna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7"/>
          <p:cNvSpPr txBox="1">
            <a:spLocks noGrp="1"/>
          </p:cNvSpPr>
          <p:nvPr>
            <p:ph type="body" idx="1"/>
          </p:nvPr>
        </p:nvSpPr>
        <p:spPr>
          <a:xfrm>
            <a:off x="838200" y="1386681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Google Shape;193;p47"/>
          <p:cNvSpPr txBox="1">
            <a:spLocks noGrp="1"/>
          </p:cNvSpPr>
          <p:nvPr>
            <p:ph type="body" idx="2"/>
          </p:nvPr>
        </p:nvSpPr>
        <p:spPr>
          <a:xfrm>
            <a:off x="6172200" y="1386681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4" name="Google Shape;19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5" name="Google Shape;195;p47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96" name="Google Shape;196;p47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ágina de Título">
  <p:cSld name="Página de Títul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8"/>
          <p:cNvSpPr txBox="1">
            <a:spLocks noGrp="1"/>
          </p:cNvSpPr>
          <p:nvPr>
            <p:ph type="ctrTitle"/>
          </p:nvPr>
        </p:nvSpPr>
        <p:spPr>
          <a:xfrm>
            <a:off x="2686638" y="3968750"/>
            <a:ext cx="823588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Google Shape;199;p48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Fundo Preto  (1 Casos Radiológicos)">
  <p:cSld name="MIOLO - Fundo Preto  (1 Casos Radiológico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9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02" name="Google Shape;202;p49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640647" y="1326144"/>
            <a:ext cx="11010883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49"/>
          <p:cNvSpPr txBox="1">
            <a:spLocks noGrp="1"/>
          </p:cNvSpPr>
          <p:nvPr>
            <p:ph type="body" idx="1"/>
          </p:nvPr>
        </p:nvSpPr>
        <p:spPr>
          <a:xfrm>
            <a:off x="640647" y="5024966"/>
            <a:ext cx="11010882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Fundo Preto  (2 Casos Radiológicos)">
  <p:cSld name="MIOLO - Fundo Preto  (2 Casos Radiológico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0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07" name="Google Shape;207;p50"/>
          <p:cNvSpPr>
            <a:spLocks noGrp="1"/>
          </p:cNvSpPr>
          <p:nvPr>
            <p:ph type="pic" idx="2"/>
          </p:nvPr>
        </p:nvSpPr>
        <p:spPr>
          <a:xfrm>
            <a:off x="640648" y="1276602"/>
            <a:ext cx="5455352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08" name="Google Shape;208;p50"/>
          <p:cNvSpPr>
            <a:spLocks noGrp="1"/>
          </p:cNvSpPr>
          <p:nvPr>
            <p:ph type="pic" idx="3"/>
          </p:nvPr>
        </p:nvSpPr>
        <p:spPr>
          <a:xfrm>
            <a:off x="6322056" y="1276602"/>
            <a:ext cx="5455352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50"/>
          <p:cNvSpPr txBox="1">
            <a:spLocks noGrp="1"/>
          </p:cNvSpPr>
          <p:nvPr>
            <p:ph type="body" idx="1"/>
          </p:nvPr>
        </p:nvSpPr>
        <p:spPr>
          <a:xfrm>
            <a:off x="640647" y="4975424"/>
            <a:ext cx="5455351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0" name="Google Shape;210;p50"/>
          <p:cNvSpPr txBox="1">
            <a:spLocks noGrp="1"/>
          </p:cNvSpPr>
          <p:nvPr>
            <p:ph type="body" idx="4"/>
          </p:nvPr>
        </p:nvSpPr>
        <p:spPr>
          <a:xfrm>
            <a:off x="6322055" y="4975423"/>
            <a:ext cx="5455351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1" name="Google Shape;211;p50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Fundo Preto  (3 Casos Radiológicos)">
  <p:cSld name="MIOLO - Fundo Preto  (3 Casos Radiológico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1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14" name="Google Shape;214;p51"/>
          <p:cNvSpPr>
            <a:spLocks noGrp="1"/>
          </p:cNvSpPr>
          <p:nvPr>
            <p:ph type="pic" idx="2"/>
          </p:nvPr>
        </p:nvSpPr>
        <p:spPr>
          <a:xfrm>
            <a:off x="640648" y="1286030"/>
            <a:ext cx="3601414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51"/>
          <p:cNvSpPr>
            <a:spLocks noGrp="1"/>
          </p:cNvSpPr>
          <p:nvPr>
            <p:ph type="pic" idx="3"/>
          </p:nvPr>
        </p:nvSpPr>
        <p:spPr>
          <a:xfrm>
            <a:off x="8175994" y="1286030"/>
            <a:ext cx="3601414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16" name="Google Shape;216;p51"/>
          <p:cNvSpPr>
            <a:spLocks noGrp="1"/>
          </p:cNvSpPr>
          <p:nvPr>
            <p:ph type="pic" idx="4"/>
          </p:nvPr>
        </p:nvSpPr>
        <p:spPr>
          <a:xfrm>
            <a:off x="4408321" y="1286029"/>
            <a:ext cx="3601414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51"/>
          <p:cNvSpPr txBox="1">
            <a:spLocks noGrp="1"/>
          </p:cNvSpPr>
          <p:nvPr>
            <p:ph type="body" idx="1"/>
          </p:nvPr>
        </p:nvSpPr>
        <p:spPr>
          <a:xfrm>
            <a:off x="641350" y="4920202"/>
            <a:ext cx="3600450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51"/>
          <p:cNvSpPr txBox="1">
            <a:spLocks noGrp="1"/>
          </p:cNvSpPr>
          <p:nvPr>
            <p:ph type="body" idx="5"/>
          </p:nvPr>
        </p:nvSpPr>
        <p:spPr>
          <a:xfrm>
            <a:off x="4408321" y="4920201"/>
            <a:ext cx="3600450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51"/>
          <p:cNvSpPr txBox="1">
            <a:spLocks noGrp="1"/>
          </p:cNvSpPr>
          <p:nvPr>
            <p:ph type="body" idx="6"/>
          </p:nvPr>
        </p:nvSpPr>
        <p:spPr>
          <a:xfrm>
            <a:off x="8175292" y="4920201"/>
            <a:ext cx="3600450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p51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Fundo Preto  (7 Casos Radiológicos)">
  <p:cSld name="MIOLO - Fundo Preto  (7 Casos Radiológico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2"/>
          <p:cNvSpPr txBox="1">
            <a:spLocks noGrp="1"/>
          </p:cNvSpPr>
          <p:nvPr>
            <p:ph type="sldNum" idx="12"/>
          </p:nvPr>
        </p:nvSpPr>
        <p:spPr>
          <a:xfrm>
            <a:off x="9760670" y="6173787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23" name="Google Shape;223;p52"/>
          <p:cNvSpPr>
            <a:spLocks noGrp="1"/>
          </p:cNvSpPr>
          <p:nvPr>
            <p:ph type="pic" idx="2"/>
          </p:nvPr>
        </p:nvSpPr>
        <p:spPr>
          <a:xfrm>
            <a:off x="452487" y="1008665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52"/>
          <p:cNvSpPr>
            <a:spLocks noGrp="1"/>
          </p:cNvSpPr>
          <p:nvPr>
            <p:ph type="pic" idx="3"/>
          </p:nvPr>
        </p:nvSpPr>
        <p:spPr>
          <a:xfrm>
            <a:off x="3357513" y="1008665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52"/>
          <p:cNvSpPr>
            <a:spLocks noGrp="1"/>
          </p:cNvSpPr>
          <p:nvPr>
            <p:ph type="pic" idx="4"/>
          </p:nvPr>
        </p:nvSpPr>
        <p:spPr>
          <a:xfrm>
            <a:off x="6262539" y="1008665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52"/>
          <p:cNvSpPr>
            <a:spLocks noGrp="1"/>
          </p:cNvSpPr>
          <p:nvPr>
            <p:ph type="pic" idx="5"/>
          </p:nvPr>
        </p:nvSpPr>
        <p:spPr>
          <a:xfrm>
            <a:off x="443060" y="3889980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52"/>
          <p:cNvSpPr>
            <a:spLocks noGrp="1"/>
          </p:cNvSpPr>
          <p:nvPr>
            <p:ph type="pic" idx="6"/>
          </p:nvPr>
        </p:nvSpPr>
        <p:spPr>
          <a:xfrm>
            <a:off x="3348086" y="3889980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52"/>
          <p:cNvSpPr>
            <a:spLocks noGrp="1"/>
          </p:cNvSpPr>
          <p:nvPr>
            <p:ph type="pic" idx="7"/>
          </p:nvPr>
        </p:nvSpPr>
        <p:spPr>
          <a:xfrm>
            <a:off x="9158139" y="1008665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52"/>
          <p:cNvSpPr>
            <a:spLocks noGrp="1"/>
          </p:cNvSpPr>
          <p:nvPr>
            <p:ph type="pic" idx="8"/>
          </p:nvPr>
        </p:nvSpPr>
        <p:spPr>
          <a:xfrm>
            <a:off x="6253112" y="3889980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30" name="Google Shape;230;p52"/>
          <p:cNvSpPr txBox="1">
            <a:spLocks noGrp="1"/>
          </p:cNvSpPr>
          <p:nvPr>
            <p:ph type="body" idx="1"/>
          </p:nvPr>
        </p:nvSpPr>
        <p:spPr>
          <a:xfrm>
            <a:off x="461914" y="3601035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Google Shape;231;p52"/>
          <p:cNvSpPr txBox="1">
            <a:spLocks noGrp="1"/>
          </p:cNvSpPr>
          <p:nvPr>
            <p:ph type="body" idx="9"/>
          </p:nvPr>
        </p:nvSpPr>
        <p:spPr>
          <a:xfrm>
            <a:off x="3357513" y="3601035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2" name="Google Shape;232;p52"/>
          <p:cNvSpPr txBox="1">
            <a:spLocks noGrp="1"/>
          </p:cNvSpPr>
          <p:nvPr>
            <p:ph type="body" idx="13"/>
          </p:nvPr>
        </p:nvSpPr>
        <p:spPr>
          <a:xfrm>
            <a:off x="6253112" y="3601035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3" name="Google Shape;233;p52"/>
          <p:cNvSpPr txBox="1">
            <a:spLocks noGrp="1"/>
          </p:cNvSpPr>
          <p:nvPr>
            <p:ph type="body" idx="14"/>
          </p:nvPr>
        </p:nvSpPr>
        <p:spPr>
          <a:xfrm>
            <a:off x="452487" y="6512796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4" name="Google Shape;234;p52"/>
          <p:cNvSpPr txBox="1">
            <a:spLocks noGrp="1"/>
          </p:cNvSpPr>
          <p:nvPr>
            <p:ph type="body" idx="15"/>
          </p:nvPr>
        </p:nvSpPr>
        <p:spPr>
          <a:xfrm>
            <a:off x="3357513" y="6512796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5" name="Google Shape;235;p52"/>
          <p:cNvSpPr txBox="1">
            <a:spLocks noGrp="1"/>
          </p:cNvSpPr>
          <p:nvPr>
            <p:ph type="body" idx="16"/>
          </p:nvPr>
        </p:nvSpPr>
        <p:spPr>
          <a:xfrm>
            <a:off x="6262539" y="6512796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52"/>
          <p:cNvSpPr txBox="1">
            <a:spLocks noGrp="1"/>
          </p:cNvSpPr>
          <p:nvPr>
            <p:ph type="body" idx="17"/>
          </p:nvPr>
        </p:nvSpPr>
        <p:spPr>
          <a:xfrm>
            <a:off x="9148711" y="3601035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52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Fundo Branco (1 Casos Radiológicos)">
  <p:cSld name="MIOLO - Fundo Branco (1 Casos Radiológico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3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40" name="Google Shape;240;p53"/>
          <p:cNvSpPr>
            <a:spLocks noGrp="1"/>
          </p:cNvSpPr>
          <p:nvPr>
            <p:ph type="pic" idx="2"/>
          </p:nvPr>
        </p:nvSpPr>
        <p:spPr>
          <a:xfrm>
            <a:off x="640647" y="1326144"/>
            <a:ext cx="11010883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53"/>
          <p:cNvSpPr txBox="1">
            <a:spLocks noGrp="1"/>
          </p:cNvSpPr>
          <p:nvPr>
            <p:ph type="body" idx="1"/>
          </p:nvPr>
        </p:nvSpPr>
        <p:spPr>
          <a:xfrm>
            <a:off x="640647" y="5024966"/>
            <a:ext cx="11010882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2" name="Google Shape;242;p53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Fundo Branco (2 Casos Radiológicos)">
  <p:cSld name="MIOLO - Fundo Branco (2 Casos Radiológico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4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45" name="Google Shape;245;p54"/>
          <p:cNvSpPr>
            <a:spLocks noGrp="1"/>
          </p:cNvSpPr>
          <p:nvPr>
            <p:ph type="pic" idx="2"/>
          </p:nvPr>
        </p:nvSpPr>
        <p:spPr>
          <a:xfrm>
            <a:off x="640648" y="1276602"/>
            <a:ext cx="5455352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54"/>
          <p:cNvSpPr>
            <a:spLocks noGrp="1"/>
          </p:cNvSpPr>
          <p:nvPr>
            <p:ph type="pic" idx="3"/>
          </p:nvPr>
        </p:nvSpPr>
        <p:spPr>
          <a:xfrm>
            <a:off x="6322056" y="1276602"/>
            <a:ext cx="5455352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47" name="Google Shape;247;p54"/>
          <p:cNvSpPr txBox="1">
            <a:spLocks noGrp="1"/>
          </p:cNvSpPr>
          <p:nvPr>
            <p:ph type="body" idx="1"/>
          </p:nvPr>
        </p:nvSpPr>
        <p:spPr>
          <a:xfrm>
            <a:off x="640647" y="4975424"/>
            <a:ext cx="5455351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Google Shape;248;p54"/>
          <p:cNvSpPr txBox="1">
            <a:spLocks noGrp="1"/>
          </p:cNvSpPr>
          <p:nvPr>
            <p:ph type="body" idx="4"/>
          </p:nvPr>
        </p:nvSpPr>
        <p:spPr>
          <a:xfrm>
            <a:off x="6322055" y="4975423"/>
            <a:ext cx="5455351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9" name="Google Shape;249;p54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Fundo Branco (3 Casos Radiológicos)">
  <p:cSld name="MIOLO - Fundo Branco (3 Casos Radiológico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5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52" name="Google Shape;252;p55"/>
          <p:cNvSpPr>
            <a:spLocks noGrp="1"/>
          </p:cNvSpPr>
          <p:nvPr>
            <p:ph type="pic" idx="2"/>
          </p:nvPr>
        </p:nvSpPr>
        <p:spPr>
          <a:xfrm>
            <a:off x="640648" y="1286030"/>
            <a:ext cx="3601414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55"/>
          <p:cNvSpPr>
            <a:spLocks noGrp="1"/>
          </p:cNvSpPr>
          <p:nvPr>
            <p:ph type="pic" idx="3"/>
          </p:nvPr>
        </p:nvSpPr>
        <p:spPr>
          <a:xfrm>
            <a:off x="8175994" y="1286030"/>
            <a:ext cx="3601414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55"/>
          <p:cNvSpPr>
            <a:spLocks noGrp="1"/>
          </p:cNvSpPr>
          <p:nvPr>
            <p:ph type="pic" idx="4"/>
          </p:nvPr>
        </p:nvSpPr>
        <p:spPr>
          <a:xfrm>
            <a:off x="4408321" y="1286029"/>
            <a:ext cx="3601414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55" name="Google Shape;255;p55"/>
          <p:cNvSpPr txBox="1">
            <a:spLocks noGrp="1"/>
          </p:cNvSpPr>
          <p:nvPr>
            <p:ph type="body" idx="1"/>
          </p:nvPr>
        </p:nvSpPr>
        <p:spPr>
          <a:xfrm>
            <a:off x="641350" y="4920202"/>
            <a:ext cx="3600450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6" name="Google Shape;256;p55"/>
          <p:cNvSpPr txBox="1">
            <a:spLocks noGrp="1"/>
          </p:cNvSpPr>
          <p:nvPr>
            <p:ph type="body" idx="5"/>
          </p:nvPr>
        </p:nvSpPr>
        <p:spPr>
          <a:xfrm>
            <a:off x="4408321" y="4920201"/>
            <a:ext cx="3600450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7" name="Google Shape;257;p55"/>
          <p:cNvSpPr txBox="1">
            <a:spLocks noGrp="1"/>
          </p:cNvSpPr>
          <p:nvPr>
            <p:ph type="body" idx="6"/>
          </p:nvPr>
        </p:nvSpPr>
        <p:spPr>
          <a:xfrm>
            <a:off x="8175292" y="4920201"/>
            <a:ext cx="3600450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8" name="Google Shape;258;p55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Fundo Preto  (1 Casos Radiológicos)">
  <p:cSld name="MIOLO - Fundo Preto  (1 Casos Radiológico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1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>
            <a:spLocks noGrp="1"/>
          </p:cNvSpPr>
          <p:nvPr>
            <p:ph type="pic" idx="2"/>
          </p:nvPr>
        </p:nvSpPr>
        <p:spPr>
          <a:xfrm>
            <a:off x="640647" y="1326144"/>
            <a:ext cx="11010883" cy="3534545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21"/>
          <p:cNvSpPr txBox="1">
            <a:spLocks noGrp="1"/>
          </p:cNvSpPr>
          <p:nvPr>
            <p:ph type="body" idx="1"/>
          </p:nvPr>
        </p:nvSpPr>
        <p:spPr>
          <a:xfrm>
            <a:off x="640647" y="5024966"/>
            <a:ext cx="11010882" cy="698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 i="1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OLO - Fundo Branco (7 Casos Radiológicos)">
  <p:cSld name="MIOLO - Fundo Branco (7 Casos Radiológico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6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61" name="Google Shape;261;p56"/>
          <p:cNvSpPr txBox="1"/>
          <p:nvPr/>
        </p:nvSpPr>
        <p:spPr>
          <a:xfrm>
            <a:off x="9760670" y="6173787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56"/>
          <p:cNvSpPr>
            <a:spLocks noGrp="1"/>
          </p:cNvSpPr>
          <p:nvPr>
            <p:ph type="pic" idx="2"/>
          </p:nvPr>
        </p:nvSpPr>
        <p:spPr>
          <a:xfrm>
            <a:off x="452487" y="1008665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56"/>
          <p:cNvSpPr>
            <a:spLocks noGrp="1"/>
          </p:cNvSpPr>
          <p:nvPr>
            <p:ph type="pic" idx="3"/>
          </p:nvPr>
        </p:nvSpPr>
        <p:spPr>
          <a:xfrm>
            <a:off x="3357513" y="1008665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56"/>
          <p:cNvSpPr>
            <a:spLocks noGrp="1"/>
          </p:cNvSpPr>
          <p:nvPr>
            <p:ph type="pic" idx="4"/>
          </p:nvPr>
        </p:nvSpPr>
        <p:spPr>
          <a:xfrm>
            <a:off x="6262539" y="1008665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56"/>
          <p:cNvSpPr>
            <a:spLocks noGrp="1"/>
          </p:cNvSpPr>
          <p:nvPr>
            <p:ph type="pic" idx="5"/>
          </p:nvPr>
        </p:nvSpPr>
        <p:spPr>
          <a:xfrm>
            <a:off x="443060" y="3889980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56"/>
          <p:cNvSpPr>
            <a:spLocks noGrp="1"/>
          </p:cNvSpPr>
          <p:nvPr>
            <p:ph type="pic" idx="6"/>
          </p:nvPr>
        </p:nvSpPr>
        <p:spPr>
          <a:xfrm>
            <a:off x="3348086" y="3889980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56"/>
          <p:cNvSpPr>
            <a:spLocks noGrp="1"/>
          </p:cNvSpPr>
          <p:nvPr>
            <p:ph type="pic" idx="7"/>
          </p:nvPr>
        </p:nvSpPr>
        <p:spPr>
          <a:xfrm>
            <a:off x="9158139" y="1008665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56"/>
          <p:cNvSpPr>
            <a:spLocks noGrp="1"/>
          </p:cNvSpPr>
          <p:nvPr>
            <p:ph type="pic" idx="8"/>
          </p:nvPr>
        </p:nvSpPr>
        <p:spPr>
          <a:xfrm>
            <a:off x="6253112" y="3889980"/>
            <a:ext cx="2743200" cy="2592370"/>
          </a:xfrm>
          <a:prstGeom prst="rect">
            <a:avLst/>
          </a:prstGeom>
          <a:noFill/>
          <a:ln>
            <a:noFill/>
          </a:ln>
        </p:spPr>
      </p:sp>
      <p:sp>
        <p:nvSpPr>
          <p:cNvPr id="269" name="Google Shape;269;p56"/>
          <p:cNvSpPr txBox="1">
            <a:spLocks noGrp="1"/>
          </p:cNvSpPr>
          <p:nvPr>
            <p:ph type="body" idx="1"/>
          </p:nvPr>
        </p:nvSpPr>
        <p:spPr>
          <a:xfrm>
            <a:off x="461914" y="3601035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0" name="Google Shape;270;p56"/>
          <p:cNvSpPr txBox="1">
            <a:spLocks noGrp="1"/>
          </p:cNvSpPr>
          <p:nvPr>
            <p:ph type="body" idx="9"/>
          </p:nvPr>
        </p:nvSpPr>
        <p:spPr>
          <a:xfrm>
            <a:off x="3357513" y="3601035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1" name="Google Shape;271;p56"/>
          <p:cNvSpPr txBox="1">
            <a:spLocks noGrp="1"/>
          </p:cNvSpPr>
          <p:nvPr>
            <p:ph type="body" idx="13"/>
          </p:nvPr>
        </p:nvSpPr>
        <p:spPr>
          <a:xfrm>
            <a:off x="6253112" y="3601035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2" name="Google Shape;272;p56"/>
          <p:cNvSpPr txBox="1">
            <a:spLocks noGrp="1"/>
          </p:cNvSpPr>
          <p:nvPr>
            <p:ph type="body" idx="14"/>
          </p:nvPr>
        </p:nvSpPr>
        <p:spPr>
          <a:xfrm>
            <a:off x="452487" y="6512796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3" name="Google Shape;273;p56"/>
          <p:cNvSpPr txBox="1">
            <a:spLocks noGrp="1"/>
          </p:cNvSpPr>
          <p:nvPr>
            <p:ph type="body" idx="15"/>
          </p:nvPr>
        </p:nvSpPr>
        <p:spPr>
          <a:xfrm>
            <a:off x="3357513" y="6512796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4" name="Google Shape;274;p56"/>
          <p:cNvSpPr txBox="1">
            <a:spLocks noGrp="1"/>
          </p:cNvSpPr>
          <p:nvPr>
            <p:ph type="body" idx="16"/>
          </p:nvPr>
        </p:nvSpPr>
        <p:spPr>
          <a:xfrm>
            <a:off x="6262539" y="6512796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5" name="Google Shape;275;p56"/>
          <p:cNvSpPr txBox="1">
            <a:spLocks noGrp="1"/>
          </p:cNvSpPr>
          <p:nvPr>
            <p:ph type="body" idx="17"/>
          </p:nvPr>
        </p:nvSpPr>
        <p:spPr>
          <a:xfrm>
            <a:off x="9148711" y="3601035"/>
            <a:ext cx="2743200" cy="240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6" name="Google Shape;276;p56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 Black"/>
              <a:buNone/>
              <a:defRPr sz="2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a Final - Agradecimentos">
  <p:cSld name="Capa Final - Agradecimento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7"/>
          <p:cNvSpPr txBox="1">
            <a:spLocks noGrp="1"/>
          </p:cNvSpPr>
          <p:nvPr>
            <p:ph type="ctrTitle"/>
          </p:nvPr>
        </p:nvSpPr>
        <p:spPr>
          <a:xfrm>
            <a:off x="707011" y="3233393"/>
            <a:ext cx="4716015" cy="14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9" name="Google Shape;279;p57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80" name="Google Shape;280;p57"/>
          <p:cNvSpPr txBox="1"/>
          <p:nvPr/>
        </p:nvSpPr>
        <p:spPr>
          <a:xfrm>
            <a:off x="707010" y="2290713"/>
            <a:ext cx="48925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3000" b="0" i="0" u="none" strike="noStrike" cap="non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OBRIGADO!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8"/>
          <p:cNvSpPr/>
          <p:nvPr/>
        </p:nvSpPr>
        <p:spPr>
          <a:xfrm>
            <a:off x="6096000" y="33"/>
            <a:ext cx="6096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8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4" name="Google Shape;284;p5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5" name="Google Shape;285;p58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6" name="Google Shape;286;p5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E7E6E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59"/>
          <p:cNvPicPr preferRelativeResize="0"/>
          <p:nvPr/>
        </p:nvPicPr>
        <p:blipFill rotWithShape="1">
          <a:blip r:embed="rId2">
            <a:alphaModFix/>
          </a:blip>
          <a:srcRect l="8374"/>
          <a:stretch/>
        </p:blipFill>
        <p:spPr>
          <a:xfrm>
            <a:off x="9668467" y="6257467"/>
            <a:ext cx="2308132" cy="38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59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01830" y="6257467"/>
            <a:ext cx="1049745" cy="48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1_Blank">
    <p:bg>
      <p:bgPr>
        <a:solidFill>
          <a:schemeClr val="dk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0"/>
          <p:cNvPicPr preferRelativeResize="0"/>
          <p:nvPr/>
        </p:nvPicPr>
        <p:blipFill rotWithShape="1">
          <a:blip r:embed="rId2">
            <a:alphaModFix/>
          </a:blip>
          <a:srcRect l="8374"/>
          <a:stretch/>
        </p:blipFill>
        <p:spPr>
          <a:xfrm>
            <a:off x="9668467" y="6257467"/>
            <a:ext cx="2308132" cy="38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0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01830" y="6257467"/>
            <a:ext cx="1049745" cy="485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g2c39abb0918_0_640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7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>
            <a:spLocks noGrp="1"/>
          </p:cNvSpPr>
          <p:nvPr>
            <p:ph type="title"/>
          </p:nvPr>
        </p:nvSpPr>
        <p:spPr>
          <a:xfrm>
            <a:off x="6438076" y="893230"/>
            <a:ext cx="5271507" cy="660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33" b="0" i="1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" name="Google Shape;36;p24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67"/>
              <a:buFont typeface="Arial"/>
              <a:buNone/>
            </a:pPr>
            <a:endParaRPr sz="4667" b="0" i="0" u="none" strike="noStrike" cap="none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37" name="Google Shape;37;p24"/>
          <p:cNvSpPr txBox="1">
            <a:spLocks noGrp="1"/>
          </p:cNvSpPr>
          <p:nvPr>
            <p:ph type="body" idx="1"/>
          </p:nvPr>
        </p:nvSpPr>
        <p:spPr>
          <a:xfrm>
            <a:off x="365090" y="5729725"/>
            <a:ext cx="5365820" cy="272492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067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2"/>
          </p:nvPr>
        </p:nvSpPr>
        <p:spPr>
          <a:xfrm>
            <a:off x="464874" y="1648990"/>
            <a:ext cx="5192564" cy="357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L="914400" lvl="1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2pPr>
            <a:lvl3pPr marL="1371600" lvl="2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3pPr>
            <a:lvl4pPr marL="1828800" lvl="3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4pPr>
            <a:lvl5pPr marL="2286000" lvl="4" indent="-228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latin typeface="Fjalla One"/>
                <a:ea typeface="Fjalla One"/>
                <a:cs typeface="Fjalla One"/>
                <a:sym typeface="Fjalla One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3"/>
          </p:nvPr>
        </p:nvSpPr>
        <p:spPr>
          <a:xfrm>
            <a:off x="6438076" y="1982296"/>
            <a:ext cx="5289051" cy="398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40" name="Google Shape;40;p24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/>
          <p:nvPr/>
        </p:nvSpPr>
        <p:spPr>
          <a:xfrm>
            <a:off x="1" y="0"/>
            <a:ext cx="4354287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67"/>
              <a:buFont typeface="Arial"/>
              <a:buNone/>
            </a:pPr>
            <a:endParaRPr sz="4667" b="0" i="0" u="none" strike="noStrike" cap="none">
              <a:solidFill>
                <a:schemeClr val="dk1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43" name="Google Shape;43;p25"/>
          <p:cNvSpPr txBox="1">
            <a:spLocks noGrp="1"/>
          </p:cNvSpPr>
          <p:nvPr>
            <p:ph type="title"/>
          </p:nvPr>
        </p:nvSpPr>
        <p:spPr>
          <a:xfrm>
            <a:off x="668733" y="1567543"/>
            <a:ext cx="2740892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2533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1"/>
          </p:nvPr>
        </p:nvSpPr>
        <p:spPr>
          <a:xfrm>
            <a:off x="7772988" y="1567544"/>
            <a:ext cx="3965867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25"/>
          <p:cNvSpPr>
            <a:spLocks noGrp="1"/>
          </p:cNvSpPr>
          <p:nvPr>
            <p:ph type="pic" idx="2"/>
          </p:nvPr>
        </p:nvSpPr>
        <p:spPr>
          <a:xfrm>
            <a:off x="3563699" y="1567544"/>
            <a:ext cx="3965867" cy="3903065"/>
          </a:xfrm>
          <a:prstGeom prst="rect">
            <a:avLst/>
          </a:prstGeom>
          <a:noFill/>
          <a:ln>
            <a:noFill/>
          </a:ln>
        </p:spPr>
      </p:sp>
      <p:pic>
        <p:nvPicPr>
          <p:cNvPr id="46" name="Google Shape;46;p25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latin typeface="Fjalla One"/>
                <a:ea typeface="Fjalla One"/>
                <a:cs typeface="Fjalla One"/>
                <a:sym typeface="Fjall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49" name="Google Shape;49;p26" descr="Shap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63124" y="6264634"/>
            <a:ext cx="1074056" cy="496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>
            <a:spLocks noGrp="1"/>
          </p:cNvSpPr>
          <p:nvPr>
            <p:ph type="sldNum" idx="12"/>
          </p:nvPr>
        </p:nvSpPr>
        <p:spPr>
          <a:xfrm>
            <a:off x="164183" y="6356350"/>
            <a:ext cx="5428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dk1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" descr="Text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0745" y="345494"/>
            <a:ext cx="4233889" cy="104188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"/>
          <p:cNvSpPr txBox="1"/>
          <p:nvPr/>
        </p:nvSpPr>
        <p:spPr>
          <a:xfrm>
            <a:off x="1608669" y="2845201"/>
            <a:ext cx="873804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</a:pPr>
            <a:r>
              <a:rPr lang="pt-BR" sz="4667" b="1" i="0" u="none" strike="noStrike" cap="none" dirty="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NEOPLASIA DE COLO UTERINO</a:t>
            </a:r>
            <a:endParaRPr sz="4000" b="0" i="0" u="none" strike="noStrike" cap="none" dirty="0">
              <a:solidFill>
                <a:srgbClr val="000000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296" name="Google Shape;296;p1"/>
          <p:cNvSpPr txBox="1"/>
          <p:nvPr/>
        </p:nvSpPr>
        <p:spPr>
          <a:xfrm>
            <a:off x="909711" y="4734249"/>
            <a:ext cx="8850581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585" marR="0" lvl="0" indent="-4571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7"/>
              <a:buFont typeface="Arial"/>
              <a:buChar char="•"/>
            </a:pPr>
            <a:r>
              <a:rPr lang="pt-BR" sz="186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YOUR NAME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"/>
          <p:cNvSpPr txBox="1"/>
          <p:nvPr/>
        </p:nvSpPr>
        <p:spPr>
          <a:xfrm>
            <a:off x="1112911" y="4937449"/>
            <a:ext cx="8850581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09585" marR="0" lvl="0" indent="-4571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27"/>
              <a:buFont typeface="Arial"/>
              <a:buChar char="•"/>
            </a:pPr>
            <a:r>
              <a:rPr lang="pt-BR" sz="186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YOUR NAME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"/>
          <p:cNvSpPr txBox="1"/>
          <p:nvPr/>
        </p:nvSpPr>
        <p:spPr>
          <a:xfrm>
            <a:off x="4261797" y="5378650"/>
            <a:ext cx="4233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</a:pPr>
            <a:r>
              <a:rPr lang="pt-BR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CONTEÚDO INTERATIVO</a:t>
            </a:r>
            <a:endParaRPr sz="2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ABE9F26-5D90-4B47-E8F1-64184D3CA42F}"/>
              </a:ext>
            </a:extLst>
          </p:cNvPr>
          <p:cNvSpPr txBox="1"/>
          <p:nvPr/>
        </p:nvSpPr>
        <p:spPr>
          <a:xfrm>
            <a:off x="5066711" y="5188850"/>
            <a:ext cx="205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b="0" i="0" u="none" strike="noStrike" baseline="30000" dirty="0">
                <a:solidFill>
                  <a:schemeClr val="bg1"/>
                </a:solidFill>
                <a:latin typeface="Andale Sans for VST" panose="020B0502000000000001" pitchFamily="34" charset="0"/>
              </a:rPr>
              <a:t>Volume 11 – Pelve Feminina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11"/>
          <p:cNvPicPr preferRelativeResize="0"/>
          <p:nvPr/>
        </p:nvPicPr>
        <p:blipFill rotWithShape="1">
          <a:blip r:embed="rId3">
            <a:alphaModFix/>
          </a:blip>
          <a:srcRect l="13678" r="13181"/>
          <a:stretch/>
        </p:blipFill>
        <p:spPr>
          <a:xfrm>
            <a:off x="8765632" y="919112"/>
            <a:ext cx="2801470" cy="5938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2170" y="1055802"/>
            <a:ext cx="8003674" cy="5802197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11"/>
          <p:cNvSpPr txBox="1"/>
          <p:nvPr/>
        </p:nvSpPr>
        <p:spPr>
          <a:xfrm>
            <a:off x="382412" y="249463"/>
            <a:ext cx="81431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EXAME DE ESTADIAMENTO: RM 06/09/2022 E PET CT 14/09/2022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1"/>
          <p:cNvSpPr/>
          <p:nvPr/>
        </p:nvSpPr>
        <p:spPr>
          <a:xfrm>
            <a:off x="8765632" y="1055802"/>
            <a:ext cx="3193487" cy="495596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PET CT possui maior acurácia na detecção de metástases linfonodais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2"/>
          <p:cNvSpPr txBox="1">
            <a:spLocks noGrp="1"/>
          </p:cNvSpPr>
          <p:nvPr>
            <p:ph type="title" idx="4294967295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3000" b="1">
                <a:solidFill>
                  <a:srgbClr val="00B0F0"/>
                </a:solidFill>
              </a:rPr>
              <a:t>NEOPLASIA DE COLO UTERINO</a:t>
            </a:r>
            <a:endParaRPr sz="3000"/>
          </a:p>
        </p:txBody>
      </p:sp>
      <p:grpSp>
        <p:nvGrpSpPr>
          <p:cNvPr id="435" name="Google Shape;435;p12"/>
          <p:cNvGrpSpPr/>
          <p:nvPr/>
        </p:nvGrpSpPr>
        <p:grpSpPr>
          <a:xfrm>
            <a:off x="3805506" y="1068317"/>
            <a:ext cx="8128000" cy="5413433"/>
            <a:chOff x="0" y="2616"/>
            <a:chExt cx="8128000" cy="5413433"/>
          </a:xfrm>
        </p:grpSpPr>
        <p:sp>
          <p:nvSpPr>
            <p:cNvPr id="436" name="Google Shape;436;p12"/>
            <p:cNvSpPr/>
            <p:nvPr/>
          </p:nvSpPr>
          <p:spPr>
            <a:xfrm rot="5400000">
              <a:off x="5264044" y="-2269598"/>
              <a:ext cx="525991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2"/>
            <p:cNvSpPr txBox="1"/>
            <p:nvPr/>
          </p:nvSpPr>
          <p:spPr>
            <a:xfrm>
              <a:off x="2926080" y="94043"/>
              <a:ext cx="5176243" cy="47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Lesão exofítica na porção vaginal do colo uterino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2"/>
            <p:cNvSpPr/>
            <p:nvPr/>
          </p:nvSpPr>
          <p:spPr>
            <a:xfrm>
              <a:off x="0" y="2616"/>
              <a:ext cx="2926080" cy="65748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2"/>
            <p:cNvSpPr txBox="1"/>
            <p:nvPr/>
          </p:nvSpPr>
          <p:spPr>
            <a:xfrm>
              <a:off x="32096" y="34712"/>
              <a:ext cx="2861888" cy="593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Localização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2"/>
            <p:cNvSpPr/>
            <p:nvPr/>
          </p:nvSpPr>
          <p:spPr>
            <a:xfrm rot="5400000">
              <a:off x="5264044" y="-1579234"/>
              <a:ext cx="525991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2"/>
            <p:cNvSpPr txBox="1"/>
            <p:nvPr/>
          </p:nvSpPr>
          <p:spPr>
            <a:xfrm>
              <a:off x="2926080" y="784407"/>
              <a:ext cx="5176243" cy="47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4,1 cm (maior medida estadiamento)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2"/>
            <p:cNvSpPr/>
            <p:nvPr/>
          </p:nvSpPr>
          <p:spPr>
            <a:xfrm>
              <a:off x="0" y="692980"/>
              <a:ext cx="2926080" cy="65748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2"/>
            <p:cNvSpPr txBox="1"/>
            <p:nvPr/>
          </p:nvSpPr>
          <p:spPr>
            <a:xfrm>
              <a:off x="32096" y="725076"/>
              <a:ext cx="2861888" cy="593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Dimensões da Lesão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2"/>
            <p:cNvSpPr/>
            <p:nvPr/>
          </p:nvSpPr>
          <p:spPr>
            <a:xfrm rot="5400000">
              <a:off x="5264044" y="-888870"/>
              <a:ext cx="525991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2"/>
            <p:cNvSpPr txBox="1"/>
            <p:nvPr/>
          </p:nvSpPr>
          <p:spPr>
            <a:xfrm>
              <a:off x="2926080" y="1474771"/>
              <a:ext cx="5176243" cy="47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2"/>
            <p:cNvSpPr/>
            <p:nvPr/>
          </p:nvSpPr>
          <p:spPr>
            <a:xfrm>
              <a:off x="0" y="1383344"/>
              <a:ext cx="2926080" cy="65748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2"/>
            <p:cNvSpPr txBox="1"/>
            <p:nvPr/>
          </p:nvSpPr>
          <p:spPr>
            <a:xfrm>
              <a:off x="32096" y="1415440"/>
              <a:ext cx="2861888" cy="593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da Vagina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2"/>
            <p:cNvSpPr/>
            <p:nvPr/>
          </p:nvSpPr>
          <p:spPr>
            <a:xfrm rot="5400000">
              <a:off x="5261540" y="-234268"/>
              <a:ext cx="525991" cy="519683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2"/>
            <p:cNvSpPr txBox="1"/>
            <p:nvPr/>
          </p:nvSpPr>
          <p:spPr>
            <a:xfrm>
              <a:off x="2926117" y="2126832"/>
              <a:ext cx="5171162" cy="47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38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2"/>
            <p:cNvSpPr/>
            <p:nvPr/>
          </p:nvSpPr>
          <p:spPr>
            <a:xfrm>
              <a:off x="0" y="2073708"/>
              <a:ext cx="2926116" cy="58088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2"/>
            <p:cNvSpPr txBox="1"/>
            <p:nvPr/>
          </p:nvSpPr>
          <p:spPr>
            <a:xfrm>
              <a:off x="28356" y="2102064"/>
              <a:ext cx="2869404" cy="5241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parametrial 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2"/>
            <p:cNvSpPr/>
            <p:nvPr/>
          </p:nvSpPr>
          <p:spPr>
            <a:xfrm rot="5400000">
              <a:off x="5264044" y="415253"/>
              <a:ext cx="525991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2"/>
            <p:cNvSpPr txBox="1"/>
            <p:nvPr/>
          </p:nvSpPr>
          <p:spPr>
            <a:xfrm>
              <a:off x="2926080" y="2778895"/>
              <a:ext cx="5176243" cy="47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2"/>
            <p:cNvSpPr/>
            <p:nvPr/>
          </p:nvSpPr>
          <p:spPr>
            <a:xfrm>
              <a:off x="0" y="2687468"/>
              <a:ext cx="2926080" cy="65748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2"/>
            <p:cNvSpPr txBox="1"/>
            <p:nvPr/>
          </p:nvSpPr>
          <p:spPr>
            <a:xfrm>
              <a:off x="32096" y="2719564"/>
              <a:ext cx="2861888" cy="593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parede pélvica/ureteres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2"/>
            <p:cNvSpPr/>
            <p:nvPr/>
          </p:nvSpPr>
          <p:spPr>
            <a:xfrm rot="5400000">
              <a:off x="5264044" y="1105617"/>
              <a:ext cx="525991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2"/>
            <p:cNvSpPr txBox="1"/>
            <p:nvPr/>
          </p:nvSpPr>
          <p:spPr>
            <a:xfrm>
              <a:off x="2926080" y="3469259"/>
              <a:ext cx="5176243" cy="47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38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2"/>
            <p:cNvSpPr/>
            <p:nvPr/>
          </p:nvSpPr>
          <p:spPr>
            <a:xfrm>
              <a:off x="0" y="3377832"/>
              <a:ext cx="2926080" cy="65748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2"/>
            <p:cNvSpPr txBox="1"/>
            <p:nvPr/>
          </p:nvSpPr>
          <p:spPr>
            <a:xfrm>
              <a:off x="32096" y="3409928"/>
              <a:ext cx="2861888" cy="593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de órgãos pélvicos (bexiga e reto) 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2"/>
            <p:cNvSpPr/>
            <p:nvPr/>
          </p:nvSpPr>
          <p:spPr>
            <a:xfrm rot="5400000">
              <a:off x="5264044" y="1795981"/>
              <a:ext cx="525991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2"/>
            <p:cNvSpPr txBox="1"/>
            <p:nvPr/>
          </p:nvSpPr>
          <p:spPr>
            <a:xfrm>
              <a:off x="2926080" y="4159623"/>
              <a:ext cx="5176243" cy="47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Sim, lin</a:t>
              </a:r>
              <a:r>
                <a:rPr lang="pt-BR" sz="1200">
                  <a:solidFill>
                    <a:schemeClr val="dk1"/>
                  </a:solidFill>
                </a:rPr>
                <a:t>fonodopatias </a:t>
              </a: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pélvic</a:t>
              </a:r>
              <a:r>
                <a:rPr lang="pt-BR" sz="1200">
                  <a:solidFill>
                    <a:schemeClr val="dk1"/>
                  </a:solidFill>
                </a:rPr>
                <a:t>as cad. iliaca externa</a:t>
              </a: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pt-BR" sz="1200">
                  <a:solidFill>
                    <a:schemeClr val="dk1"/>
                  </a:solidFill>
                </a:rPr>
                <a:t>1 à D </a:t>
              </a: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na RM e 2, bilateral PET-CT)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2"/>
            <p:cNvSpPr/>
            <p:nvPr/>
          </p:nvSpPr>
          <p:spPr>
            <a:xfrm>
              <a:off x="0" y="4068196"/>
              <a:ext cx="2926080" cy="65748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2"/>
            <p:cNvSpPr txBox="1"/>
            <p:nvPr/>
          </p:nvSpPr>
          <p:spPr>
            <a:xfrm>
              <a:off x="32096" y="4100292"/>
              <a:ext cx="2861888" cy="593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Linfonodos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2"/>
            <p:cNvSpPr/>
            <p:nvPr/>
          </p:nvSpPr>
          <p:spPr>
            <a:xfrm rot="5400000">
              <a:off x="5264044" y="2486345"/>
              <a:ext cx="525991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2"/>
            <p:cNvSpPr txBox="1"/>
            <p:nvPr/>
          </p:nvSpPr>
          <p:spPr>
            <a:xfrm>
              <a:off x="2926080" y="4849987"/>
              <a:ext cx="5176243" cy="4746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III C1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2"/>
            <p:cNvSpPr/>
            <p:nvPr/>
          </p:nvSpPr>
          <p:spPr>
            <a:xfrm>
              <a:off x="0" y="4758560"/>
              <a:ext cx="2926080" cy="657489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2"/>
            <p:cNvSpPr txBox="1"/>
            <p:nvPr/>
          </p:nvSpPr>
          <p:spPr>
            <a:xfrm>
              <a:off x="32096" y="4790656"/>
              <a:ext cx="2861888" cy="5932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pt-BR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Sugestão de Estadiamento por Imagem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8" name="Google Shape;468;p12"/>
          <p:cNvSpPr/>
          <p:nvPr/>
        </p:nvSpPr>
        <p:spPr>
          <a:xfrm>
            <a:off x="1" y="870332"/>
            <a:ext cx="3635565" cy="5987667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RELATÓRIO ESTRUTURADO: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que deve constar no laudo?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9" name="Google Shape;46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39" y="2776251"/>
            <a:ext cx="3527687" cy="391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9804" y="1872049"/>
            <a:ext cx="9487841" cy="353215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3"/>
          <p:cNvSpPr/>
          <p:nvPr/>
        </p:nvSpPr>
        <p:spPr>
          <a:xfrm>
            <a:off x="1613043" y="4859676"/>
            <a:ext cx="5239820" cy="523982"/>
          </a:xfrm>
          <a:prstGeom prst="rect">
            <a:avLst/>
          </a:prstGeom>
          <a:noFill/>
          <a:ln w="254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4"/>
          <p:cNvSpPr txBox="1">
            <a:spLocks noGrp="1"/>
          </p:cNvSpPr>
          <p:nvPr>
            <p:ph type="body" idx="1"/>
          </p:nvPr>
        </p:nvSpPr>
        <p:spPr>
          <a:xfrm>
            <a:off x="4567993" y="1077060"/>
            <a:ext cx="7143408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sz="1800"/>
              <a:t>Perguntas que o radiologista ajudará a responder: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strike="sngStrike"/>
          </a:p>
          <a:p>
            <a:pPr marL="476987" lvl="0" indent="-38098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t-BR" sz="1800"/>
              <a:t>Paciente tem indicação de tratamento cirúrgico inicialmente?</a:t>
            </a:r>
            <a:endParaRPr sz="1800"/>
          </a:p>
          <a:p>
            <a:pPr marL="476987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800"/>
              <a:t>Não</a:t>
            </a:r>
            <a:endParaRPr sz="1800"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476987" lvl="0" indent="-38098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t-BR" sz="1800"/>
              <a:t>Se não tiver, por quê?</a:t>
            </a:r>
            <a:endParaRPr sz="1800"/>
          </a:p>
          <a:p>
            <a:pPr marL="476987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800"/>
              <a:t>Estadiamento IIIC1, indicação tratamento QT +RT</a:t>
            </a:r>
            <a:endParaRPr sz="1800"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100"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10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481" name="Google Shape;481;p14"/>
          <p:cNvSpPr txBox="1"/>
          <p:nvPr/>
        </p:nvSpPr>
        <p:spPr>
          <a:xfrm>
            <a:off x="701850" y="2787325"/>
            <a:ext cx="3000000" cy="9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733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CASO 2</a:t>
            </a:r>
            <a:br>
              <a:rPr lang="pt-BR" sz="3733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</a:b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g2c39abb0918_0_3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4249"/>
            <a:ext cx="8315858" cy="6595872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2c39abb0918_0_305"/>
          <p:cNvSpPr/>
          <p:nvPr/>
        </p:nvSpPr>
        <p:spPr>
          <a:xfrm>
            <a:off x="8531616" y="858819"/>
            <a:ext cx="3230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AVALIAÇÃO DE RESPOSTA PÓS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 QT E RT 04/03/2023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2c39abb0918_0_305"/>
          <p:cNvSpPr txBox="1"/>
          <p:nvPr/>
        </p:nvSpPr>
        <p:spPr>
          <a:xfrm>
            <a:off x="8632323" y="5060602"/>
            <a:ext cx="3216600" cy="692700"/>
          </a:xfrm>
          <a:prstGeom prst="rect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REPOSTA COMPLETA, SEM NEOPLASIA VIAVEL NO COLO 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SEM LINFONODOMEGALIAS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g2c39abb0918_0_305"/>
          <p:cNvSpPr/>
          <p:nvPr/>
        </p:nvSpPr>
        <p:spPr>
          <a:xfrm>
            <a:off x="8357072" y="1999571"/>
            <a:ext cx="3834927" cy="2456681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RESPOSTA AO TRATAMENTO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5350" marR="0" lvl="0" indent="-2857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⮚"/>
            </a:pPr>
            <a:r>
              <a:rPr lang="pt-BR" sz="1800" b="1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Hipossinal em T2 (fibrose)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5350" marR="0" lvl="0" indent="-2857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⮚"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Redução das dimensões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5350" marR="0" lvl="0" indent="-2857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⮚"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Realce tardio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5350" marR="0" lvl="0" indent="-2857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⮚"/>
            </a:pPr>
            <a:r>
              <a:rPr lang="pt-BR" sz="1800" b="0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Sem restrição à difusão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6"/>
          <p:cNvSpPr txBox="1">
            <a:spLocks noGrp="1"/>
          </p:cNvSpPr>
          <p:nvPr>
            <p:ph type="body" idx="1"/>
          </p:nvPr>
        </p:nvSpPr>
        <p:spPr>
          <a:xfrm>
            <a:off x="4567993" y="1077060"/>
            <a:ext cx="7143408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b="1"/>
              <a:t>Evolução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b="1"/>
          </a:p>
          <a:p>
            <a:pPr marL="476987" lvl="0" indent="-38098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t-BR" sz="1800" b="0" i="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Estadiamento </a:t>
            </a:r>
            <a:r>
              <a:rPr lang="pt-BR" sz="1800">
                <a:solidFill>
                  <a:srgbClr val="000000"/>
                </a:solidFill>
              </a:rPr>
              <a:t>clínico era</a:t>
            </a:r>
            <a:r>
              <a:rPr lang="pt-BR" sz="1800" b="0" i="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IB3</a:t>
            </a:r>
            <a:r>
              <a:rPr lang="pt-BR" sz="1800">
                <a:solidFill>
                  <a:srgbClr val="000000"/>
                </a:solidFill>
              </a:rPr>
              <a:t> (</a:t>
            </a:r>
            <a:r>
              <a:rPr lang="pt-BR" sz="1800"/>
              <a:t>tumor maior que 4 cm, vagina e paramétrios livres).</a:t>
            </a:r>
            <a:r>
              <a:rPr lang="pt-BR" sz="1800">
                <a:solidFill>
                  <a:srgbClr val="000000"/>
                </a:solidFill>
              </a:rPr>
              <a:t> Exames de imagem mudaram estadiamento para</a:t>
            </a:r>
            <a:r>
              <a:rPr lang="pt-BR" sz="1800" b="0" i="0" u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IIIC1 (linfonodomegalias pélvicas). </a:t>
            </a:r>
            <a:endParaRPr sz="1800" b="0" i="0" u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t-BR" sz="1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Resposta completa no controle de 4 meses após término de QT e RT (exame físico, CP e RM sem alterações)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5" name="Google Shape;49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9670" y="4783352"/>
            <a:ext cx="4288221" cy="199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c39abb0918_0_464"/>
          <p:cNvSpPr txBox="1">
            <a:spLocks noGrp="1"/>
          </p:cNvSpPr>
          <p:nvPr>
            <p:ph type="title"/>
          </p:nvPr>
        </p:nvSpPr>
        <p:spPr>
          <a:xfrm>
            <a:off x="668732" y="1567543"/>
            <a:ext cx="3383700" cy="9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t-BR" sz="3733"/>
              <a:t>CASO 3</a:t>
            </a:r>
            <a:br>
              <a:rPr lang="pt-BR" sz="3733"/>
            </a:br>
            <a:r>
              <a:rPr lang="pt-BR" sz="3733"/>
              <a:t>EXEMPLO PRÁTICO</a:t>
            </a:r>
            <a:endParaRPr sz="3733"/>
          </a:p>
        </p:txBody>
      </p:sp>
      <p:sp>
        <p:nvSpPr>
          <p:cNvPr id="501" name="Google Shape;501;g2c39abb0918_0_464"/>
          <p:cNvSpPr txBox="1">
            <a:spLocks noGrp="1"/>
          </p:cNvSpPr>
          <p:nvPr>
            <p:ph type="body" idx="1"/>
          </p:nvPr>
        </p:nvSpPr>
        <p:spPr>
          <a:xfrm>
            <a:off x="4567993" y="1077060"/>
            <a:ext cx="7143300" cy="39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76987" lvl="0" indent="-38098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b="1"/>
              <a:t>Informação Clínica: </a:t>
            </a:r>
            <a:endParaRPr/>
          </a:p>
          <a:p>
            <a:pPr marL="476987" lvl="0" indent="-38098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t-BR" sz="1800"/>
              <a:t>feminina, 38 anos.</a:t>
            </a:r>
            <a:endParaRPr/>
          </a:p>
          <a:p>
            <a:pPr marL="476987" lvl="0" indent="-38098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t-BR" sz="1800"/>
              <a:t>Avaliação de colo uterino sangrante.</a:t>
            </a:r>
            <a:endParaRPr/>
          </a:p>
          <a:p>
            <a:pPr marL="476987" lvl="0" indent="-380989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2" name="Google Shape;502;g2c39abb0918_0_464"/>
          <p:cNvSpPr txBox="1">
            <a:spLocks noGrp="1"/>
          </p:cNvSpPr>
          <p:nvPr>
            <p:ph type="subTitle" idx="4294967295"/>
          </p:nvPr>
        </p:nvSpPr>
        <p:spPr>
          <a:xfrm>
            <a:off x="0" y="3738033"/>
            <a:ext cx="4288200" cy="18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396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pt-BR" sz="1867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NEOPLASIA COLO UTERINO</a:t>
            </a:r>
            <a:endParaRPr sz="18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c39abb0918_0_470"/>
          <p:cNvSpPr txBox="1"/>
          <p:nvPr/>
        </p:nvSpPr>
        <p:spPr>
          <a:xfrm>
            <a:off x="3378466" y="211755"/>
            <a:ext cx="5217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EXAME DE ESTADIAMENTO 20/03/2021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g2c39abb0918_0_4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858" y="999411"/>
            <a:ext cx="2887141" cy="572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2c39abb0918_0_4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1" y="994967"/>
            <a:ext cx="3017520" cy="572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2c39abb0918_0_47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65521" y="994967"/>
            <a:ext cx="3030134" cy="5727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c8f35a23b7_0_0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4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3000" b="1">
                <a:solidFill>
                  <a:srgbClr val="00B0F0"/>
                </a:solidFill>
              </a:rPr>
              <a:t>NEOPLASIA DE COLO UTERINO</a:t>
            </a:r>
            <a:endParaRPr sz="3000"/>
          </a:p>
        </p:txBody>
      </p:sp>
      <p:grpSp>
        <p:nvGrpSpPr>
          <p:cNvPr id="516" name="Google Shape;516;g2c8f35a23b7_0_0"/>
          <p:cNvGrpSpPr/>
          <p:nvPr/>
        </p:nvGrpSpPr>
        <p:grpSpPr>
          <a:xfrm>
            <a:off x="3805506" y="1067011"/>
            <a:ext cx="8128000" cy="5416140"/>
            <a:chOff x="0" y="1310"/>
            <a:chExt cx="8128000" cy="5416140"/>
          </a:xfrm>
        </p:grpSpPr>
        <p:sp>
          <p:nvSpPr>
            <p:cNvPr id="517" name="Google Shape;517;g2c8f35a23b7_0_0"/>
            <p:cNvSpPr/>
            <p:nvPr/>
          </p:nvSpPr>
          <p:spPr>
            <a:xfrm rot="5400000">
              <a:off x="5293599" y="-2307948"/>
              <a:ext cx="466800" cy="520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9525" cap="flat" cmpd="sng">
              <a:solidFill>
                <a:schemeClr val="accent2">
                  <a:alpha val="8941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g2c8f35a23b7_0_0"/>
            <p:cNvSpPr txBox="1"/>
            <p:nvPr/>
          </p:nvSpPr>
          <p:spPr>
            <a:xfrm>
              <a:off x="2926080" y="82435"/>
              <a:ext cx="51792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>
                  <a:solidFill>
                    <a:schemeClr val="dk1"/>
                  </a:solidFill>
                </a:rPr>
                <a:t>Lesão com epicentro na parede anterior do </a:t>
              </a: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colo </a:t>
              </a:r>
              <a:r>
                <a:rPr lang="pt-BR" sz="1200">
                  <a:solidFill>
                    <a:schemeClr val="dk1"/>
                  </a:solidFill>
                </a:rPr>
                <a:t>uterino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g2c8f35a23b7_0_0"/>
            <p:cNvSpPr/>
            <p:nvPr/>
          </p:nvSpPr>
          <p:spPr>
            <a:xfrm>
              <a:off x="0" y="1310"/>
              <a:ext cx="2926200" cy="58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g2c8f35a23b7_0_0"/>
            <p:cNvSpPr txBox="1"/>
            <p:nvPr/>
          </p:nvSpPr>
          <p:spPr>
            <a:xfrm>
              <a:off x="28480" y="29790"/>
              <a:ext cx="2869200" cy="5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Localização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g2c8f35a23b7_0_0"/>
            <p:cNvSpPr/>
            <p:nvPr/>
          </p:nvSpPr>
          <p:spPr>
            <a:xfrm rot="5400000">
              <a:off x="5293599" y="-1695371"/>
              <a:ext cx="466800" cy="520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9525" cap="flat" cmpd="sng">
              <a:solidFill>
                <a:schemeClr val="accent2">
                  <a:alpha val="8941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g2c8f35a23b7_0_0"/>
            <p:cNvSpPr txBox="1"/>
            <p:nvPr/>
          </p:nvSpPr>
          <p:spPr>
            <a:xfrm>
              <a:off x="2926080" y="695012"/>
              <a:ext cx="51792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>
                  <a:solidFill>
                    <a:schemeClr val="dk1"/>
                  </a:solidFill>
                </a:rPr>
                <a:t>4,</a:t>
              </a: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cm (maior medida estadiamento)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g2c8f35a23b7_0_0"/>
            <p:cNvSpPr/>
            <p:nvPr/>
          </p:nvSpPr>
          <p:spPr>
            <a:xfrm>
              <a:off x="0" y="613886"/>
              <a:ext cx="2926200" cy="58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g2c8f35a23b7_0_0"/>
            <p:cNvSpPr txBox="1"/>
            <p:nvPr/>
          </p:nvSpPr>
          <p:spPr>
            <a:xfrm>
              <a:off x="28480" y="642366"/>
              <a:ext cx="2869200" cy="5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Dimensões da Lesão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g2c8f35a23b7_0_0"/>
            <p:cNvSpPr/>
            <p:nvPr/>
          </p:nvSpPr>
          <p:spPr>
            <a:xfrm rot="5400000">
              <a:off x="5293599" y="-1082795"/>
              <a:ext cx="466800" cy="520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9525" cap="flat" cmpd="sng">
              <a:solidFill>
                <a:schemeClr val="accent2">
                  <a:alpha val="8941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g2c8f35a23b7_0_0"/>
            <p:cNvSpPr txBox="1"/>
            <p:nvPr/>
          </p:nvSpPr>
          <p:spPr>
            <a:xfrm>
              <a:off x="2926080" y="1307588"/>
              <a:ext cx="51792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>
                  <a:solidFill>
                    <a:schemeClr val="dk1"/>
                  </a:solidFill>
                </a:rPr>
                <a:t>envolve toda a espessura do estroma cervical na parede anterior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g2c8f35a23b7_0_0"/>
            <p:cNvSpPr/>
            <p:nvPr/>
          </p:nvSpPr>
          <p:spPr>
            <a:xfrm>
              <a:off x="0" y="1226463"/>
              <a:ext cx="2926200" cy="58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g2c8f35a23b7_0_0"/>
            <p:cNvSpPr txBox="1"/>
            <p:nvPr/>
          </p:nvSpPr>
          <p:spPr>
            <a:xfrm>
              <a:off x="28480" y="1254943"/>
              <a:ext cx="2869200" cy="5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% de penetração no estroma cervical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g2c8f35a23b7_0_0"/>
            <p:cNvSpPr/>
            <p:nvPr/>
          </p:nvSpPr>
          <p:spPr>
            <a:xfrm rot="5400000">
              <a:off x="5293599" y="-470219"/>
              <a:ext cx="466800" cy="520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9525" cap="flat" cmpd="sng">
              <a:solidFill>
                <a:schemeClr val="accent2">
                  <a:alpha val="8941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g2c8f35a23b7_0_0"/>
            <p:cNvSpPr txBox="1"/>
            <p:nvPr/>
          </p:nvSpPr>
          <p:spPr>
            <a:xfrm>
              <a:off x="2926080" y="1920165"/>
              <a:ext cx="51792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>
                  <a:solidFill>
                    <a:schemeClr val="dk1"/>
                  </a:solidFill>
                </a:rPr>
                <a:t>Sim, lesão compromete parede anterior do terço superior da vagina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g2c8f35a23b7_0_0"/>
            <p:cNvSpPr/>
            <p:nvPr/>
          </p:nvSpPr>
          <p:spPr>
            <a:xfrm>
              <a:off x="0" y="1839040"/>
              <a:ext cx="2926200" cy="58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g2c8f35a23b7_0_0"/>
            <p:cNvSpPr txBox="1"/>
            <p:nvPr/>
          </p:nvSpPr>
          <p:spPr>
            <a:xfrm>
              <a:off x="28480" y="1867520"/>
              <a:ext cx="2869200" cy="5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da Vagina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g2c8f35a23b7_0_0"/>
            <p:cNvSpPr/>
            <p:nvPr/>
          </p:nvSpPr>
          <p:spPr>
            <a:xfrm rot="5400000">
              <a:off x="5291105" y="110920"/>
              <a:ext cx="466800" cy="51969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9525" cap="flat" cmpd="sng">
              <a:solidFill>
                <a:schemeClr val="accent2">
                  <a:alpha val="8941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g2c8f35a23b7_0_0"/>
            <p:cNvSpPr txBox="1"/>
            <p:nvPr/>
          </p:nvSpPr>
          <p:spPr>
            <a:xfrm>
              <a:off x="2926116" y="2498754"/>
              <a:ext cx="51741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38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 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381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g2c8f35a23b7_0_0"/>
            <p:cNvSpPr/>
            <p:nvPr/>
          </p:nvSpPr>
          <p:spPr>
            <a:xfrm>
              <a:off x="0" y="2451616"/>
              <a:ext cx="2926200" cy="515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g2c8f35a23b7_0_0"/>
            <p:cNvSpPr txBox="1"/>
            <p:nvPr/>
          </p:nvSpPr>
          <p:spPr>
            <a:xfrm>
              <a:off x="25161" y="2476777"/>
              <a:ext cx="2875800" cy="46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parametrial 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g2c8f35a23b7_0_0"/>
            <p:cNvSpPr/>
            <p:nvPr/>
          </p:nvSpPr>
          <p:spPr>
            <a:xfrm rot="5400000">
              <a:off x="5293599" y="686960"/>
              <a:ext cx="466800" cy="520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9525" cap="flat" cmpd="sng">
              <a:solidFill>
                <a:schemeClr val="accent2">
                  <a:alpha val="8941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g2c8f35a23b7_0_0"/>
            <p:cNvSpPr txBox="1"/>
            <p:nvPr/>
          </p:nvSpPr>
          <p:spPr>
            <a:xfrm>
              <a:off x="2926080" y="3077344"/>
              <a:ext cx="51792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g2c8f35a23b7_0_0"/>
            <p:cNvSpPr/>
            <p:nvPr/>
          </p:nvSpPr>
          <p:spPr>
            <a:xfrm>
              <a:off x="0" y="2996220"/>
              <a:ext cx="2926200" cy="58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g2c8f35a23b7_0_0"/>
            <p:cNvSpPr txBox="1"/>
            <p:nvPr/>
          </p:nvSpPr>
          <p:spPr>
            <a:xfrm>
              <a:off x="28480" y="3024700"/>
              <a:ext cx="2869200" cy="5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parede pélvica/ureteres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g2c8f35a23b7_0_0"/>
            <p:cNvSpPr/>
            <p:nvPr/>
          </p:nvSpPr>
          <p:spPr>
            <a:xfrm rot="5400000">
              <a:off x="5293599" y="1299538"/>
              <a:ext cx="466800" cy="520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9525" cap="flat" cmpd="sng">
              <a:solidFill>
                <a:schemeClr val="accent2">
                  <a:alpha val="8941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g2c8f35a23b7_0_0"/>
            <p:cNvSpPr txBox="1"/>
            <p:nvPr/>
          </p:nvSpPr>
          <p:spPr>
            <a:xfrm>
              <a:off x="2926080" y="3689921"/>
              <a:ext cx="51792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38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g2c8f35a23b7_0_0"/>
            <p:cNvSpPr/>
            <p:nvPr/>
          </p:nvSpPr>
          <p:spPr>
            <a:xfrm>
              <a:off x="0" y="3608797"/>
              <a:ext cx="2926200" cy="58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g2c8f35a23b7_0_0"/>
            <p:cNvSpPr txBox="1"/>
            <p:nvPr/>
          </p:nvSpPr>
          <p:spPr>
            <a:xfrm>
              <a:off x="28480" y="3637277"/>
              <a:ext cx="2869200" cy="5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de órgãos pélvicos (bexiga e reto) 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g2c8f35a23b7_0_0"/>
            <p:cNvSpPr/>
            <p:nvPr/>
          </p:nvSpPr>
          <p:spPr>
            <a:xfrm rot="5400000">
              <a:off x="5293599" y="1912114"/>
              <a:ext cx="466800" cy="520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9525" cap="flat" cmpd="sng">
              <a:solidFill>
                <a:schemeClr val="accent2">
                  <a:alpha val="8941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g2c8f35a23b7_0_0"/>
            <p:cNvSpPr txBox="1"/>
            <p:nvPr/>
          </p:nvSpPr>
          <p:spPr>
            <a:xfrm>
              <a:off x="2926080" y="4302497"/>
              <a:ext cx="51792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Sem linfonodomegalia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g2c8f35a23b7_0_0"/>
            <p:cNvSpPr/>
            <p:nvPr/>
          </p:nvSpPr>
          <p:spPr>
            <a:xfrm>
              <a:off x="0" y="4221373"/>
              <a:ext cx="2926200" cy="58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g2c8f35a23b7_0_0"/>
            <p:cNvSpPr txBox="1"/>
            <p:nvPr/>
          </p:nvSpPr>
          <p:spPr>
            <a:xfrm>
              <a:off x="28480" y="4249853"/>
              <a:ext cx="2869200" cy="5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Linfonodos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g2c8f35a23b7_0_0"/>
            <p:cNvSpPr/>
            <p:nvPr/>
          </p:nvSpPr>
          <p:spPr>
            <a:xfrm rot="5400000">
              <a:off x="5293599" y="2524691"/>
              <a:ext cx="466800" cy="52020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0"/>
              </a:schemeClr>
            </a:solidFill>
            <a:ln w="9525" cap="flat" cmpd="sng">
              <a:solidFill>
                <a:schemeClr val="accent2">
                  <a:alpha val="8941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g2c8f35a23b7_0_0"/>
            <p:cNvSpPr txBox="1"/>
            <p:nvPr/>
          </p:nvSpPr>
          <p:spPr>
            <a:xfrm>
              <a:off x="2926080" y="4915074"/>
              <a:ext cx="51792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>
                  <a:solidFill>
                    <a:schemeClr val="dk1"/>
                  </a:solidFill>
                </a:rPr>
                <a:t>IIA</a:t>
              </a: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g2c8f35a23b7_0_0"/>
            <p:cNvSpPr/>
            <p:nvPr/>
          </p:nvSpPr>
          <p:spPr>
            <a:xfrm>
              <a:off x="0" y="4833950"/>
              <a:ext cx="2926200" cy="58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1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g2c8f35a23b7_0_0"/>
            <p:cNvSpPr txBox="1"/>
            <p:nvPr/>
          </p:nvSpPr>
          <p:spPr>
            <a:xfrm>
              <a:off x="28480" y="4862430"/>
              <a:ext cx="2869200" cy="52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Sugestão de Estadiamento por Imagem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3" name="Google Shape;553;g2c8f35a23b7_0_0"/>
          <p:cNvSpPr/>
          <p:nvPr/>
        </p:nvSpPr>
        <p:spPr>
          <a:xfrm>
            <a:off x="1" y="870332"/>
            <a:ext cx="3635700" cy="5987700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RELATÓRIO ESTRUTURADO: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que deve constar no laudo?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g2c8f35a23b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39" y="2776251"/>
            <a:ext cx="3527687" cy="391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c39abb0918_0_486"/>
          <p:cNvSpPr txBox="1"/>
          <p:nvPr/>
        </p:nvSpPr>
        <p:spPr>
          <a:xfrm>
            <a:off x="3329537" y="134810"/>
            <a:ext cx="5217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AVALIAÇÃO DE RESPOSTA PÓS 6 </a:t>
            </a:r>
            <a:r>
              <a:rPr lang="pt-BR" sz="24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M</a:t>
            </a:r>
            <a:r>
              <a:rPr lang="pt-BR" sz="2400" b="0" i="0" u="none" strike="noStrike" cap="none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rPr>
              <a:t> QT E RT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g2c39abb0918_0_486"/>
          <p:cNvSpPr txBox="1"/>
          <p:nvPr/>
        </p:nvSpPr>
        <p:spPr>
          <a:xfrm>
            <a:off x="267375" y="6325175"/>
            <a:ext cx="6657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>
                <a:solidFill>
                  <a:schemeClr val="lt1"/>
                </a:solidFill>
              </a:rPr>
              <a:t>REDUÇÃO NAS DIMENSÕES DA LESÃO, PORÉM COM PERSISTÊNCIA DE </a:t>
            </a:r>
            <a:r>
              <a:rPr lang="pt-BR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NEOPLASIA VIÁVEL RESIDUAL NO COLO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1" name="Google Shape;561;g2c39abb0918_0_4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6766" y="1112508"/>
            <a:ext cx="3101726" cy="5165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g2c39abb0918_0_4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2611" y="1125429"/>
            <a:ext cx="2585146" cy="5113819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g2c39abb0918_0_486"/>
          <p:cNvSpPr/>
          <p:nvPr/>
        </p:nvSpPr>
        <p:spPr>
          <a:xfrm>
            <a:off x="7183628" y="2136809"/>
            <a:ext cx="4491900" cy="28299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NEOPLASIA VIÁVEL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⮚"/>
            </a:pPr>
            <a:r>
              <a:rPr lang="pt-BR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Restrição à difusão da água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⮚"/>
            </a:pPr>
            <a:r>
              <a:rPr lang="pt-BR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Sinal intermediário T2 (diferente da fibrose pós RT </a:t>
            </a:r>
            <a:r>
              <a:rPr lang="pt-BR" sz="1800" b="1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hipointensa</a:t>
            </a:r>
            <a:r>
              <a:rPr lang="pt-BR" sz="1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em T2)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"/>
          <p:cNvSpPr txBox="1">
            <a:spLocks noGrp="1"/>
          </p:cNvSpPr>
          <p:nvPr>
            <p:ph type="title"/>
          </p:nvPr>
        </p:nvSpPr>
        <p:spPr>
          <a:xfrm>
            <a:off x="668732" y="1567543"/>
            <a:ext cx="3383573" cy="91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t-BR" sz="3733"/>
              <a:t>EXEMPLO PRÁTICO CASO 1</a:t>
            </a:r>
            <a:endParaRPr/>
          </a:p>
        </p:txBody>
      </p:sp>
      <p:sp>
        <p:nvSpPr>
          <p:cNvPr id="304" name="Google Shape;304;p3"/>
          <p:cNvSpPr txBox="1">
            <a:spLocks noGrp="1"/>
          </p:cNvSpPr>
          <p:nvPr>
            <p:ph type="body" idx="1"/>
          </p:nvPr>
        </p:nvSpPr>
        <p:spPr>
          <a:xfrm>
            <a:off x="4567993" y="1077060"/>
            <a:ext cx="7143408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b="1" dirty="0"/>
              <a:t>Informação Clínica: </a:t>
            </a:r>
            <a:endParaRPr dirty="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 dirty="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t-BR" sz="1800" dirty="0"/>
              <a:t>Feminina, 40 anos, sem filhos.</a:t>
            </a:r>
            <a:endParaRPr dirty="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t-BR" sz="1800" dirty="0"/>
              <a:t>Sangramento pós </a:t>
            </a:r>
            <a:r>
              <a:rPr lang="pt-BR" sz="1800" dirty="0" err="1"/>
              <a:t>coital</a:t>
            </a:r>
            <a:r>
              <a:rPr lang="pt-BR" sz="1800" dirty="0"/>
              <a:t> há 3 meses.</a:t>
            </a:r>
            <a:endParaRPr dirty="0"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 dirty="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sz="1800" dirty="0"/>
              <a:t>Perguntas que o radiologista ajudará a responder:</a:t>
            </a:r>
            <a:endParaRPr dirty="0"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 dirty="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t-BR" sz="1800" dirty="0"/>
              <a:t>Existe a possibilidade de cirurgia preservadora da fertilidade nesta paciente?</a:t>
            </a:r>
            <a:endParaRPr dirty="0"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dirty="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t-BR" sz="1800" dirty="0"/>
              <a:t>Se não houver, paciente tem contraindicação a cirurgia de histerectomia?</a:t>
            </a:r>
            <a:endParaRPr dirty="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800" dirty="0"/>
              <a:t> </a:t>
            </a:r>
            <a:endParaRPr dirty="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305" name="Google Shape;305;p3"/>
          <p:cNvSpPr txBox="1">
            <a:spLocks noGrp="1"/>
          </p:cNvSpPr>
          <p:nvPr>
            <p:ph type="subTitle" idx="4294967295"/>
          </p:nvPr>
        </p:nvSpPr>
        <p:spPr>
          <a:xfrm>
            <a:off x="0" y="3738033"/>
            <a:ext cx="4288221" cy="183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396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pt-BR" sz="1867" b="1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NEOPLASIA DE COLO UTERINO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g2c8f35a23b7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8525" y="210200"/>
            <a:ext cx="7568750" cy="6462326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g2c8f35a23b7_0_47"/>
          <p:cNvSpPr txBox="1"/>
          <p:nvPr/>
        </p:nvSpPr>
        <p:spPr>
          <a:xfrm>
            <a:off x="601575" y="2546700"/>
            <a:ext cx="3000000" cy="15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733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CASO 3</a:t>
            </a:r>
            <a:endParaRPr sz="3733">
              <a:solidFill>
                <a:schemeClr val="lt1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733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  <a:t>EVOLUÇÃO</a:t>
            </a:r>
            <a:br>
              <a:rPr lang="pt-BR" sz="3733">
                <a:solidFill>
                  <a:schemeClr val="lt1"/>
                </a:solidFill>
                <a:latin typeface="Fjalla One"/>
                <a:ea typeface="Fjalla One"/>
                <a:cs typeface="Fjalla One"/>
                <a:sym typeface="Fjalla One"/>
              </a:rPr>
            </a:b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c39abb0918_0_642"/>
          <p:cNvSpPr txBox="1">
            <a:spLocks noGrp="1"/>
          </p:cNvSpPr>
          <p:nvPr>
            <p:ph type="title" idx="4294967295"/>
          </p:nvPr>
        </p:nvSpPr>
        <p:spPr>
          <a:xfrm>
            <a:off x="164183" y="136525"/>
            <a:ext cx="88854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333"/>
              <a:buFont typeface="Arial"/>
              <a:buNone/>
            </a:pPr>
            <a:r>
              <a:rPr lang="pt-BR" sz="3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TU DE COLO UTERINO - PÓS TRATAMENTO</a:t>
            </a:r>
            <a:endParaRPr/>
          </a:p>
        </p:txBody>
      </p:sp>
      <p:grpSp>
        <p:nvGrpSpPr>
          <p:cNvPr id="576" name="Google Shape;576;g2c39abb0918_0_642"/>
          <p:cNvGrpSpPr/>
          <p:nvPr/>
        </p:nvGrpSpPr>
        <p:grpSpPr>
          <a:xfrm>
            <a:off x="1657531" y="1223039"/>
            <a:ext cx="8127900" cy="5265360"/>
            <a:chOff x="0" y="76653"/>
            <a:chExt cx="8127900" cy="5265360"/>
          </a:xfrm>
        </p:grpSpPr>
        <p:sp>
          <p:nvSpPr>
            <p:cNvPr id="577" name="Google Shape;577;g2c39abb0918_0_642"/>
            <p:cNvSpPr/>
            <p:nvPr/>
          </p:nvSpPr>
          <p:spPr>
            <a:xfrm>
              <a:off x="0" y="548973"/>
              <a:ext cx="8127900" cy="1083600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g2c39abb0918_0_642"/>
            <p:cNvSpPr txBox="1"/>
            <p:nvPr/>
          </p:nvSpPr>
          <p:spPr>
            <a:xfrm>
              <a:off x="0" y="548973"/>
              <a:ext cx="8127900" cy="10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0800" tIns="666475" rIns="630800" bIns="1422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pt-BR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Controle 3/6m pós QT/RT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g2c39abb0918_0_642"/>
            <p:cNvSpPr/>
            <p:nvPr/>
          </p:nvSpPr>
          <p:spPr>
            <a:xfrm>
              <a:off x="406400" y="76653"/>
              <a:ext cx="5689500" cy="944700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g2c39abb0918_0_642"/>
            <p:cNvSpPr txBox="1"/>
            <p:nvPr/>
          </p:nvSpPr>
          <p:spPr>
            <a:xfrm>
              <a:off x="452514" y="122767"/>
              <a:ext cx="5597400" cy="85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050" tIns="0" rIns="2150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RESPOSTA COMPLETA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g2c39abb0918_0_642"/>
            <p:cNvSpPr/>
            <p:nvPr/>
          </p:nvSpPr>
          <p:spPr>
            <a:xfrm>
              <a:off x="0" y="2277693"/>
              <a:ext cx="8127900" cy="1083600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2EE84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g2c39abb0918_0_642"/>
            <p:cNvSpPr txBox="1"/>
            <p:nvPr/>
          </p:nvSpPr>
          <p:spPr>
            <a:xfrm>
              <a:off x="0" y="2277693"/>
              <a:ext cx="8127900" cy="108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0800" tIns="666475" rIns="630800" bIns="1422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pt-BR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Avaliação de resposta 6m pós QT/RT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g2c39abb0918_0_642"/>
            <p:cNvSpPr/>
            <p:nvPr/>
          </p:nvSpPr>
          <p:spPr>
            <a:xfrm>
              <a:off x="406400" y="1805373"/>
              <a:ext cx="5689500" cy="944700"/>
            </a:xfrm>
            <a:prstGeom prst="roundRect">
              <a:avLst>
                <a:gd name="adj" fmla="val 16667"/>
              </a:avLst>
            </a:prstGeom>
            <a:solidFill>
              <a:srgbClr val="2EE84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g2c39abb0918_0_642"/>
            <p:cNvSpPr txBox="1"/>
            <p:nvPr/>
          </p:nvSpPr>
          <p:spPr>
            <a:xfrm>
              <a:off x="452514" y="1851487"/>
              <a:ext cx="5597400" cy="85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050" tIns="0" rIns="2150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NEOPLASIA VIAVEL RESIDUAL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g2c39abb0918_0_642"/>
            <p:cNvSpPr/>
            <p:nvPr/>
          </p:nvSpPr>
          <p:spPr>
            <a:xfrm>
              <a:off x="0" y="4006413"/>
              <a:ext cx="8127900" cy="1335600"/>
            </a:xfrm>
            <a:prstGeom prst="rect">
              <a:avLst/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5999D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g2c39abb0918_0_642"/>
            <p:cNvSpPr txBox="1"/>
            <p:nvPr/>
          </p:nvSpPr>
          <p:spPr>
            <a:xfrm>
              <a:off x="0" y="4006413"/>
              <a:ext cx="8127900" cy="13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30800" tIns="666475" rIns="630800" bIns="142225" anchor="t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Char char="•"/>
              </a:pPr>
              <a:r>
                <a:rPr lang="pt-BR" sz="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Lesão nova, que surgiu pós tratamento cirúrgico ou QT/RT (comparar com anteriores)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g2c39abb0918_0_642"/>
            <p:cNvSpPr/>
            <p:nvPr/>
          </p:nvSpPr>
          <p:spPr>
            <a:xfrm>
              <a:off x="406400" y="3534093"/>
              <a:ext cx="5689500" cy="944700"/>
            </a:xfrm>
            <a:prstGeom prst="roundRect">
              <a:avLst>
                <a:gd name="adj" fmla="val 16667"/>
              </a:avLst>
            </a:prstGeom>
            <a:solidFill>
              <a:srgbClr val="5999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g2c39abb0918_0_642"/>
            <p:cNvSpPr txBox="1"/>
            <p:nvPr/>
          </p:nvSpPr>
          <p:spPr>
            <a:xfrm>
              <a:off x="452514" y="3580207"/>
              <a:ext cx="5597400" cy="85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050" tIns="0" rIns="2150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RECIDIVA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c39abb0918_0_659"/>
          <p:cNvSpPr txBox="1">
            <a:spLocks noGrp="1"/>
          </p:cNvSpPr>
          <p:nvPr>
            <p:ph type="title" idx="4294967295"/>
          </p:nvPr>
        </p:nvSpPr>
        <p:spPr>
          <a:xfrm>
            <a:off x="164183" y="136525"/>
            <a:ext cx="88854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3333"/>
              <a:buFont typeface="Arial"/>
              <a:buNone/>
            </a:pPr>
            <a:r>
              <a:rPr lang="pt-BR" sz="30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TU DE COLO UTERINO - PÓS TRATAMENTO</a:t>
            </a:r>
            <a:endParaRPr/>
          </a:p>
        </p:txBody>
      </p:sp>
      <p:sp>
        <p:nvSpPr>
          <p:cNvPr id="594" name="Google Shape;594;g2c39abb0918_0_659"/>
          <p:cNvSpPr/>
          <p:nvPr/>
        </p:nvSpPr>
        <p:spPr>
          <a:xfrm>
            <a:off x="308473" y="1013554"/>
            <a:ext cx="4715100" cy="24237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RESPOSTA AO TRATAMENTO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5350" marR="0" lvl="0" indent="-2857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⮚"/>
            </a:pPr>
            <a:r>
              <a:rPr lang="pt-BR" sz="1800" b="1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Hipossinal em T2 (fibrose)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5350" marR="0" lvl="0" indent="-2857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⮚"/>
            </a:pPr>
            <a:r>
              <a:rPr lang="pt-BR" sz="18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Redução das dimensões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5350" marR="0" lvl="0" indent="-2857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⮚"/>
            </a:pPr>
            <a:r>
              <a:rPr lang="pt-BR" sz="18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Realce tardio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95350" marR="0" lvl="0" indent="-2857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⮚"/>
            </a:pPr>
            <a:r>
              <a:rPr lang="pt-BR" sz="18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Sem restrição à difusão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g2c39abb0918_0_659"/>
          <p:cNvSpPr/>
          <p:nvPr/>
        </p:nvSpPr>
        <p:spPr>
          <a:xfrm>
            <a:off x="308472" y="4362680"/>
            <a:ext cx="4715100" cy="2302500"/>
          </a:xfrm>
          <a:prstGeom prst="rect">
            <a:avLst/>
          </a:prstGeom>
          <a:solidFill>
            <a:srgbClr val="8296B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NEOPLASIA VIÁVEL PÓS TRATAMENTO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⮚"/>
            </a:pPr>
            <a:r>
              <a:rPr lang="pt-BR" sz="18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Sinal intermediário em T2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⮚"/>
            </a:pPr>
            <a:r>
              <a:rPr lang="pt-BR" sz="18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Restrição à difusão da água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oto Sans Symbols"/>
              <a:buChar char="⮚"/>
            </a:pPr>
            <a:r>
              <a:rPr lang="pt-BR" sz="1800" b="0" i="0" u="none" strike="noStrike" cap="non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Realce precoce/washout</a:t>
            </a:r>
            <a:endParaRPr sz="1800" b="0" i="0" u="none" strike="noStrike" cap="none">
              <a:solidFill>
                <a:srgbClr val="FFFFFF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g2c39abb0918_0_659"/>
          <p:cNvSpPr/>
          <p:nvPr/>
        </p:nvSpPr>
        <p:spPr>
          <a:xfrm>
            <a:off x="2186846" y="3599762"/>
            <a:ext cx="765600" cy="6003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g2c39abb0918_0_659"/>
          <p:cNvPicPr preferRelativeResize="0"/>
          <p:nvPr/>
        </p:nvPicPr>
        <p:blipFill rotWithShape="1">
          <a:blip r:embed="rId3">
            <a:alphaModFix/>
          </a:blip>
          <a:srcRect t="16002" b="51637"/>
          <a:stretch/>
        </p:blipFill>
        <p:spPr>
          <a:xfrm>
            <a:off x="6130050" y="1074149"/>
            <a:ext cx="5424851" cy="230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g2c39abb0918_0_659"/>
          <p:cNvPicPr preferRelativeResize="0"/>
          <p:nvPr/>
        </p:nvPicPr>
        <p:blipFill rotWithShape="1">
          <a:blip r:embed="rId3">
            <a:alphaModFix/>
          </a:blip>
          <a:srcRect t="60502"/>
          <a:stretch/>
        </p:blipFill>
        <p:spPr>
          <a:xfrm>
            <a:off x="6130050" y="3335299"/>
            <a:ext cx="5424851" cy="2810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"/>
          <p:cNvSpPr txBox="1">
            <a:spLocks noGrp="1"/>
          </p:cNvSpPr>
          <p:nvPr>
            <p:ph type="title"/>
          </p:nvPr>
        </p:nvSpPr>
        <p:spPr>
          <a:xfrm>
            <a:off x="668732" y="1567543"/>
            <a:ext cx="3383700" cy="13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t-BR" sz="3733"/>
              <a:t>EXEMPLO PRÁTICO CASO CLÍNICO 1</a:t>
            </a:r>
            <a:endParaRPr/>
          </a:p>
        </p:txBody>
      </p:sp>
      <p:sp>
        <p:nvSpPr>
          <p:cNvPr id="311" name="Google Shape;311;p2"/>
          <p:cNvSpPr txBox="1">
            <a:spLocks noGrp="1"/>
          </p:cNvSpPr>
          <p:nvPr>
            <p:ph type="body" idx="1"/>
          </p:nvPr>
        </p:nvSpPr>
        <p:spPr>
          <a:xfrm>
            <a:off x="4567993" y="1077060"/>
            <a:ext cx="7143408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b="1"/>
              <a:t>Informação Clínica: </a:t>
            </a:r>
            <a:endParaRPr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t-BR" sz="1800"/>
              <a:t>Feminina, 40 anos, sem filhos.</a:t>
            </a:r>
            <a:endParaRPr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t-BR" sz="1800"/>
              <a:t>Sangramento pós coital há 3 meses.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sz="1800"/>
              <a:t>Perguntas que o radiologista ajudará a responder: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t-BR" sz="1800"/>
              <a:t>Existe a possibilidade de cirurgia preservadora da fertilidade nesta paciente?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t-BR" sz="1800"/>
              <a:t>Se não houver, paciente tem contraindicação a cirurgia de histerectomia?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312" name="Google Shape;312;p2"/>
          <p:cNvSpPr txBox="1">
            <a:spLocks noGrp="1"/>
          </p:cNvSpPr>
          <p:nvPr>
            <p:ph type="subTitle" idx="4294967295"/>
          </p:nvPr>
        </p:nvSpPr>
        <p:spPr>
          <a:xfrm>
            <a:off x="0" y="3738033"/>
            <a:ext cx="4288221" cy="183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396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pt-BR" sz="1867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NEOPLASIA DE COLO UTERINO</a:t>
            </a:r>
            <a:endParaRPr sz="18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3" name="Google Shape;31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"/>
          <p:cNvSpPr txBox="1">
            <a:spLocks noGrp="1"/>
          </p:cNvSpPr>
          <p:nvPr>
            <p:ph type="title"/>
          </p:nvPr>
        </p:nvSpPr>
        <p:spPr>
          <a:xfrm>
            <a:off x="164183" y="136525"/>
            <a:ext cx="8885549" cy="63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3000" b="1">
                <a:solidFill>
                  <a:srgbClr val="00B0F0"/>
                </a:solidFill>
              </a:rPr>
              <a:t>NEOPLASIA DE COLO UTERINO</a:t>
            </a:r>
            <a:endParaRPr sz="3000"/>
          </a:p>
        </p:txBody>
      </p:sp>
      <p:grpSp>
        <p:nvGrpSpPr>
          <p:cNvPr id="319" name="Google Shape;319;p4"/>
          <p:cNvGrpSpPr/>
          <p:nvPr/>
        </p:nvGrpSpPr>
        <p:grpSpPr>
          <a:xfrm>
            <a:off x="3805506" y="1067011"/>
            <a:ext cx="8128000" cy="5416046"/>
            <a:chOff x="0" y="1310"/>
            <a:chExt cx="8128000" cy="5416046"/>
          </a:xfrm>
        </p:grpSpPr>
        <p:sp>
          <p:nvSpPr>
            <p:cNvPr id="320" name="Google Shape;320;p4"/>
            <p:cNvSpPr/>
            <p:nvPr/>
          </p:nvSpPr>
          <p:spPr>
            <a:xfrm rot="5400000">
              <a:off x="5293677" y="-2307946"/>
              <a:ext cx="466725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"/>
            <p:cNvSpPr txBox="1"/>
            <p:nvPr/>
          </p:nvSpPr>
          <p:spPr>
            <a:xfrm>
              <a:off x="2926080" y="82435"/>
              <a:ext cx="5179136" cy="421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Restrita ao colo (parede anterior e lateral esquerda)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0" y="1310"/>
              <a:ext cx="2926080" cy="5834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"/>
            <p:cNvSpPr txBox="1"/>
            <p:nvPr/>
          </p:nvSpPr>
          <p:spPr>
            <a:xfrm>
              <a:off x="28480" y="29790"/>
              <a:ext cx="2869120" cy="52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Localização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4"/>
            <p:cNvSpPr/>
            <p:nvPr/>
          </p:nvSpPr>
          <p:spPr>
            <a:xfrm rot="5400000">
              <a:off x="5293677" y="-1695369"/>
              <a:ext cx="466725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"/>
            <p:cNvSpPr txBox="1"/>
            <p:nvPr/>
          </p:nvSpPr>
          <p:spPr>
            <a:xfrm>
              <a:off x="2926080" y="695012"/>
              <a:ext cx="5179136" cy="421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2,2 </a:t>
              </a:r>
              <a:r>
                <a:rPr lang="pt-BR" sz="1200">
                  <a:solidFill>
                    <a:schemeClr val="dk1"/>
                  </a:solidFill>
                </a:rPr>
                <a:t>cm </a:t>
              </a: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(maior medida estadiamento)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0" y="613886"/>
              <a:ext cx="2926080" cy="5834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"/>
            <p:cNvSpPr txBox="1"/>
            <p:nvPr/>
          </p:nvSpPr>
          <p:spPr>
            <a:xfrm>
              <a:off x="28480" y="642366"/>
              <a:ext cx="2869120" cy="52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Dimensões da Lesão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"/>
            <p:cNvSpPr/>
            <p:nvPr/>
          </p:nvSpPr>
          <p:spPr>
            <a:xfrm rot="5400000">
              <a:off x="5293677" y="-1082793"/>
              <a:ext cx="466725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4"/>
            <p:cNvSpPr txBox="1"/>
            <p:nvPr/>
          </p:nvSpPr>
          <p:spPr>
            <a:xfrm>
              <a:off x="2926080" y="1307588"/>
              <a:ext cx="5179136" cy="421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60/70%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0" y="1226463"/>
              <a:ext cx="2926080" cy="5834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"/>
            <p:cNvSpPr txBox="1"/>
            <p:nvPr/>
          </p:nvSpPr>
          <p:spPr>
            <a:xfrm>
              <a:off x="28480" y="1254943"/>
              <a:ext cx="2869120" cy="52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% de penetração no estroma cervical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"/>
            <p:cNvSpPr/>
            <p:nvPr/>
          </p:nvSpPr>
          <p:spPr>
            <a:xfrm rot="5400000">
              <a:off x="5293677" y="-470216"/>
              <a:ext cx="466725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"/>
            <p:cNvSpPr txBox="1"/>
            <p:nvPr/>
          </p:nvSpPr>
          <p:spPr>
            <a:xfrm>
              <a:off x="2926080" y="1920165"/>
              <a:ext cx="5179136" cy="421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0" y="1839040"/>
              <a:ext cx="2926080" cy="5834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4"/>
            <p:cNvSpPr txBox="1"/>
            <p:nvPr/>
          </p:nvSpPr>
          <p:spPr>
            <a:xfrm>
              <a:off x="28480" y="1867520"/>
              <a:ext cx="2869120" cy="52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da Vagina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"/>
            <p:cNvSpPr/>
            <p:nvPr/>
          </p:nvSpPr>
          <p:spPr>
            <a:xfrm rot="5400000">
              <a:off x="5291173" y="110913"/>
              <a:ext cx="466725" cy="5196839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4"/>
            <p:cNvSpPr txBox="1"/>
            <p:nvPr/>
          </p:nvSpPr>
          <p:spPr>
            <a:xfrm>
              <a:off x="2926116" y="2498754"/>
              <a:ext cx="5174055" cy="421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38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 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381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0" y="2451616"/>
              <a:ext cx="2926116" cy="515433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4"/>
            <p:cNvSpPr txBox="1"/>
            <p:nvPr/>
          </p:nvSpPr>
          <p:spPr>
            <a:xfrm>
              <a:off x="25161" y="2476777"/>
              <a:ext cx="2875794" cy="465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parametrial 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 rot="5400000">
              <a:off x="5293677" y="686963"/>
              <a:ext cx="466725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"/>
            <p:cNvSpPr txBox="1"/>
            <p:nvPr/>
          </p:nvSpPr>
          <p:spPr>
            <a:xfrm>
              <a:off x="2926080" y="3077344"/>
              <a:ext cx="5179136" cy="421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0" y="2996220"/>
              <a:ext cx="2926080" cy="5834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"/>
            <p:cNvSpPr txBox="1"/>
            <p:nvPr/>
          </p:nvSpPr>
          <p:spPr>
            <a:xfrm>
              <a:off x="28480" y="3024700"/>
              <a:ext cx="2869120" cy="52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parede pélvica/ureteres</a:t>
              </a: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 rot="5400000">
              <a:off x="5293677" y="1299540"/>
              <a:ext cx="466725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"/>
            <p:cNvSpPr txBox="1"/>
            <p:nvPr/>
          </p:nvSpPr>
          <p:spPr>
            <a:xfrm>
              <a:off x="2926080" y="3689921"/>
              <a:ext cx="5179136" cy="421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381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8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Não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0" y="3608797"/>
              <a:ext cx="2926080" cy="5834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"/>
            <p:cNvSpPr txBox="1"/>
            <p:nvPr/>
          </p:nvSpPr>
          <p:spPr>
            <a:xfrm>
              <a:off x="28480" y="3637277"/>
              <a:ext cx="2869120" cy="52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Invasão de órgãos pélvicos (bexiga e reto) 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 rot="5400000">
              <a:off x="5293677" y="1912116"/>
              <a:ext cx="466725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"/>
            <p:cNvSpPr txBox="1"/>
            <p:nvPr/>
          </p:nvSpPr>
          <p:spPr>
            <a:xfrm>
              <a:off x="2926080" y="4302497"/>
              <a:ext cx="5179136" cy="421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Sem linfonodomegalia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0" y="4221373"/>
              <a:ext cx="2926080" cy="5834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"/>
            <p:cNvSpPr txBox="1"/>
            <p:nvPr/>
          </p:nvSpPr>
          <p:spPr>
            <a:xfrm>
              <a:off x="28480" y="4249853"/>
              <a:ext cx="2869120" cy="52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Linfonodos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 rot="5400000">
              <a:off x="5293677" y="2524693"/>
              <a:ext cx="466725" cy="520192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411"/>
              </a:schemeClr>
            </a:solidFill>
            <a:ln w="9525" cap="flat" cmpd="sng">
              <a:solidFill>
                <a:schemeClr val="accent2">
                  <a:alpha val="89411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"/>
            <p:cNvSpPr txBox="1"/>
            <p:nvPr/>
          </p:nvSpPr>
          <p:spPr>
            <a:xfrm>
              <a:off x="2926080" y="4915074"/>
              <a:ext cx="5179136" cy="421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47650" tIns="123825" rIns="247650" bIns="123825" anchor="ctr" anchorCtr="0">
              <a:noAutofit/>
            </a:bodyPr>
            <a:lstStyle/>
            <a:p>
              <a:pPr marL="114300" marR="0" lvl="1" indent="-1143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pt-BR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IB2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0" y="4833950"/>
              <a:ext cx="2926080" cy="583406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chemeClr val="lt1"/>
                </a:gs>
                <a:gs pos="100000">
                  <a:schemeClr val="lt1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50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"/>
            <p:cNvSpPr txBox="1"/>
            <p:nvPr/>
          </p:nvSpPr>
          <p:spPr>
            <a:xfrm>
              <a:off x="28480" y="4862430"/>
              <a:ext cx="2869120" cy="5264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4750" tIns="32375" rIns="64750" bIns="323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pt-BR" sz="17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Sugestão de Estadiamento por Imagem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6" name="Google Shape;356;p4"/>
          <p:cNvSpPr/>
          <p:nvPr/>
        </p:nvSpPr>
        <p:spPr>
          <a:xfrm>
            <a:off x="1" y="870332"/>
            <a:ext cx="3635565" cy="5987667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RELATÓRIO ESTRUTURADO: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que deve constar no laudo?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39" y="2776251"/>
            <a:ext cx="3527687" cy="3916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"/>
          <p:cNvSpPr txBox="1">
            <a:spLocks noGrp="1"/>
          </p:cNvSpPr>
          <p:nvPr>
            <p:ph type="body" idx="1"/>
          </p:nvPr>
        </p:nvSpPr>
        <p:spPr>
          <a:xfrm>
            <a:off x="4567993" y="1077060"/>
            <a:ext cx="7143408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sz="1800"/>
              <a:t>Perguntas que o radiologista ajudará a responder: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t-BR" sz="1800"/>
              <a:t>Existe a possibilidade de cirurgia preservadora da fertilidade nesta paciente?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/>
              <a:t>Não está indicada neste caso</a:t>
            </a:r>
            <a:endParaRPr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1030" y="10181"/>
            <a:ext cx="4176464" cy="427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6"/>
          <p:cNvPicPr preferRelativeResize="0"/>
          <p:nvPr/>
        </p:nvPicPr>
        <p:blipFill rotWithShape="1">
          <a:blip r:embed="rId4">
            <a:alphaModFix/>
          </a:blip>
          <a:srcRect t="16094"/>
          <a:stretch/>
        </p:blipFill>
        <p:spPr>
          <a:xfrm>
            <a:off x="4895278" y="4510104"/>
            <a:ext cx="2445946" cy="2074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6"/>
          <p:cNvPicPr preferRelativeResize="0"/>
          <p:nvPr/>
        </p:nvPicPr>
        <p:blipFill rotWithShape="1">
          <a:blip r:embed="rId5">
            <a:alphaModFix/>
          </a:blip>
          <a:srcRect r="54591" b="8836"/>
          <a:stretch/>
        </p:blipFill>
        <p:spPr>
          <a:xfrm>
            <a:off x="40305" y="4510106"/>
            <a:ext cx="2387312" cy="2074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"/>
          <p:cNvPicPr preferRelativeResize="0"/>
          <p:nvPr/>
        </p:nvPicPr>
        <p:blipFill rotWithShape="1">
          <a:blip r:embed="rId5">
            <a:alphaModFix/>
          </a:blip>
          <a:srcRect l="48557" t="-1" b="999"/>
          <a:stretch/>
        </p:blipFill>
        <p:spPr>
          <a:xfrm>
            <a:off x="2425939" y="4506187"/>
            <a:ext cx="2490402" cy="20747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1" name="Google Shape;371;p6"/>
          <p:cNvCxnSpPr/>
          <p:nvPr/>
        </p:nvCxnSpPr>
        <p:spPr>
          <a:xfrm rot="10800000">
            <a:off x="10018809" y="1535530"/>
            <a:ext cx="432048" cy="196642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2" name="Google Shape;372;p6"/>
          <p:cNvCxnSpPr/>
          <p:nvPr/>
        </p:nvCxnSpPr>
        <p:spPr>
          <a:xfrm rot="10800000" flipH="1">
            <a:off x="8866681" y="1543581"/>
            <a:ext cx="1080120" cy="142827"/>
          </a:xfrm>
          <a:prstGeom prst="straightConnector1">
            <a:avLst/>
          </a:prstGeom>
          <a:solidFill>
            <a:schemeClr val="accent1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3" name="Google Shape;373;p6"/>
          <p:cNvCxnSpPr/>
          <p:nvPr/>
        </p:nvCxnSpPr>
        <p:spPr>
          <a:xfrm rot="10800000">
            <a:off x="10450857" y="1759604"/>
            <a:ext cx="144016" cy="17726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4" name="Google Shape;374;p6"/>
          <p:cNvSpPr/>
          <p:nvPr/>
        </p:nvSpPr>
        <p:spPr>
          <a:xfrm>
            <a:off x="7384002" y="4489164"/>
            <a:ext cx="4807998" cy="2095714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20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COMO EU LAUDO: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449" marR="0" lvl="0" indent="-171449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✔"/>
            </a:pPr>
            <a:r>
              <a:rPr lang="pt-BR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Lesão neoplásica na porção vaginal do colo uterino, medindo 1,2cm, comprometendo até 50% da espessura do estroma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449" marR="0" lvl="0" indent="-171449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✔"/>
            </a:pPr>
            <a:r>
              <a:rPr lang="pt-BR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porção cranial da lesão dista cerca 1,8 cm do orificío interno do colo uterino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3449" marR="0" lvl="0" indent="-171449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Noto Sans Symbols"/>
              <a:buChar char="✔"/>
            </a:pPr>
            <a:r>
              <a:rPr lang="pt-BR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comprimento do corpo do útero é de 4,5 cm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5" name="Google Shape;375;p6"/>
          <p:cNvGrpSpPr/>
          <p:nvPr/>
        </p:nvGrpSpPr>
        <p:grpSpPr>
          <a:xfrm>
            <a:off x="0" y="10180"/>
            <a:ext cx="8312172" cy="4278326"/>
            <a:chOff x="0" y="0"/>
            <a:chExt cx="8312172" cy="4278326"/>
          </a:xfrm>
        </p:grpSpPr>
        <p:sp>
          <p:nvSpPr>
            <p:cNvPr id="376" name="Google Shape;376;p6"/>
            <p:cNvSpPr/>
            <p:nvPr/>
          </p:nvSpPr>
          <p:spPr>
            <a:xfrm>
              <a:off x="0" y="0"/>
              <a:ext cx="8312172" cy="1283498"/>
            </a:xfrm>
            <a:prstGeom prst="rect">
              <a:avLst/>
            </a:prstGeom>
            <a:solidFill>
              <a:srgbClr val="3A6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6"/>
            <p:cNvSpPr txBox="1"/>
            <p:nvPr/>
          </p:nvSpPr>
          <p:spPr>
            <a:xfrm>
              <a:off x="0" y="0"/>
              <a:ext cx="8312172" cy="1283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pt-BR" sz="32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CRITÉRIOS TRAQUELECTOMIA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112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pt-BR" sz="3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(preservação da fertilidade)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4058" y="1283498"/>
              <a:ext cx="1384009" cy="2695346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6"/>
            <p:cNvSpPr txBox="1"/>
            <p:nvPr/>
          </p:nvSpPr>
          <p:spPr>
            <a:xfrm>
              <a:off x="4058" y="1283498"/>
              <a:ext cx="1384009" cy="2695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pt-BR" sz="1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Neoplasia restrita ao colo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pt-BR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Opção em lesões 1B1 (remotamente em 1B2)</a:t>
              </a:r>
              <a:r>
                <a:rPr lang="pt-BR" sz="14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1388067" y="1283498"/>
              <a:ext cx="1384009" cy="2695346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6"/>
            <p:cNvSpPr txBox="1"/>
            <p:nvPr/>
          </p:nvSpPr>
          <p:spPr>
            <a:xfrm>
              <a:off x="1388067" y="1283498"/>
              <a:ext cx="1384009" cy="2695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pt-BR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Sem metástase linfonodal</a:t>
              </a: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2772076" y="1283498"/>
              <a:ext cx="1384009" cy="2695346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6"/>
            <p:cNvSpPr txBox="1"/>
            <p:nvPr/>
          </p:nvSpPr>
          <p:spPr>
            <a:xfrm>
              <a:off x="2772076" y="1283498"/>
              <a:ext cx="1384009" cy="2695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600"/>
                <a:buFont typeface="Noto Sans Symbols"/>
                <a:buNone/>
              </a:pPr>
              <a:r>
                <a:rPr lang="pt-BR" sz="1600" b="1" i="0" u="none" strike="noStrike" cap="none">
                  <a:solidFill>
                    <a:srgbClr val="0070C0"/>
                  </a:solidFill>
                  <a:latin typeface="Arial"/>
                  <a:ea typeface="Arial"/>
                  <a:cs typeface="Arial"/>
                  <a:sym typeface="Arial"/>
                </a:rPr>
                <a:t>Tamanho da lesão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Noto Sans Symbols"/>
                <a:buNone/>
              </a:pPr>
              <a:r>
                <a:rPr lang="pt-BR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(ideal até 2 cm)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4156085" y="1283498"/>
              <a:ext cx="1384009" cy="2695346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6"/>
            <p:cNvSpPr txBox="1"/>
            <p:nvPr/>
          </p:nvSpPr>
          <p:spPr>
            <a:xfrm>
              <a:off x="4156085" y="1283498"/>
              <a:ext cx="1384009" cy="2695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1600"/>
                <a:buFont typeface="Arial"/>
                <a:buNone/>
              </a:pPr>
              <a:r>
                <a:rPr lang="pt-BR" sz="1600" b="0" i="0" u="none" strike="noStrike" cap="none" dirty="0">
                  <a:solidFill>
                    <a:srgbClr val="FFFF00"/>
                  </a:solidFill>
                  <a:highlight>
                    <a:srgbClr val="808080"/>
                  </a:highlight>
                  <a:latin typeface="Arial"/>
                  <a:ea typeface="Arial"/>
                  <a:cs typeface="Arial"/>
                  <a:sym typeface="Arial"/>
                </a:rPr>
                <a:t>Comprimento corpo uterino</a:t>
              </a:r>
              <a:endParaRPr sz="1600" b="0" i="0" u="none" strike="noStrike" cap="none" dirty="0">
                <a:solidFill>
                  <a:srgbClr val="FFFF00"/>
                </a:solidFill>
                <a:highlight>
                  <a:srgbClr val="80808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5540095" y="1283498"/>
              <a:ext cx="1384009" cy="2695346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6"/>
            <p:cNvSpPr txBox="1"/>
            <p:nvPr/>
          </p:nvSpPr>
          <p:spPr>
            <a:xfrm>
              <a:off x="5540095" y="1283498"/>
              <a:ext cx="1384009" cy="2695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1600"/>
                <a:buFont typeface="Arial"/>
                <a:buNone/>
              </a:pPr>
              <a:r>
                <a:rPr lang="pt-BR" sz="16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Distância lesão – OI colo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rPr lang="pt-BR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(ideal maior que 1 cm)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6924104" y="1283498"/>
              <a:ext cx="1384009" cy="2695346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6"/>
            <p:cNvSpPr txBox="1"/>
            <p:nvPr/>
          </p:nvSpPr>
          <p:spPr>
            <a:xfrm>
              <a:off x="6924104" y="1283498"/>
              <a:ext cx="1384009" cy="26953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pt-BR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% de penetração estroma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0" y="3978844"/>
              <a:ext cx="8312172" cy="299482"/>
            </a:xfrm>
            <a:prstGeom prst="rect">
              <a:avLst/>
            </a:prstGeom>
            <a:solidFill>
              <a:srgbClr val="3A6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1" name="Google Shape;391;p6"/>
          <p:cNvSpPr/>
          <p:nvPr/>
        </p:nvSpPr>
        <p:spPr>
          <a:xfrm rot="5400000">
            <a:off x="3149690" y="1724712"/>
            <a:ext cx="408651" cy="18921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6"/>
          <p:cNvSpPr/>
          <p:nvPr/>
        </p:nvSpPr>
        <p:spPr>
          <a:xfrm rot="5400000">
            <a:off x="4548771" y="1704542"/>
            <a:ext cx="408651" cy="22192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6"/>
          <p:cNvSpPr/>
          <p:nvPr/>
        </p:nvSpPr>
        <p:spPr>
          <a:xfrm rot="5400000">
            <a:off x="5838603" y="1720894"/>
            <a:ext cx="408651" cy="1892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"/>
          <p:cNvSpPr txBox="1">
            <a:spLocks noGrp="1"/>
          </p:cNvSpPr>
          <p:nvPr>
            <p:ph type="body" idx="1"/>
          </p:nvPr>
        </p:nvSpPr>
        <p:spPr>
          <a:xfrm>
            <a:off x="4567993" y="1077060"/>
            <a:ext cx="7143408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sz="1800"/>
              <a:t>Perguntas que o radiologista ajudará a responder: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 sz="180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 strike="sngStrike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pt-BR" sz="1800"/>
              <a:t>Paciente tem contraindicação a cirurgia de histerectomia?</a:t>
            </a:r>
            <a:endParaRPr/>
          </a:p>
          <a:p>
            <a:pPr marL="476988" lvl="0" indent="-2666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100"/>
              <a:t>Não</a:t>
            </a:r>
            <a:endParaRPr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8"/>
          <p:cNvSpPr txBox="1">
            <a:spLocks noGrp="1"/>
          </p:cNvSpPr>
          <p:nvPr>
            <p:ph type="title"/>
          </p:nvPr>
        </p:nvSpPr>
        <p:spPr>
          <a:xfrm>
            <a:off x="668732" y="1567543"/>
            <a:ext cx="3383573" cy="91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t-BR">
                <a:latin typeface="Arial Black"/>
                <a:ea typeface="Arial Black"/>
                <a:cs typeface="Arial Black"/>
                <a:sym typeface="Arial Black"/>
              </a:rPr>
              <a:t>CASO 1</a:t>
            </a:r>
            <a:br>
              <a:rPr lang="pt-BR"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pt-BR" b="1">
                <a:latin typeface="Arial Black"/>
                <a:ea typeface="Arial Black"/>
                <a:cs typeface="Arial Black"/>
                <a:sym typeface="Arial Black"/>
              </a:rPr>
              <a:t>Evolução: </a:t>
            </a:r>
            <a:br>
              <a:rPr lang="pt-BR" sz="4000" b="1"/>
            </a:br>
            <a:endParaRPr sz="3733"/>
          </a:p>
        </p:txBody>
      </p:sp>
      <p:sp>
        <p:nvSpPr>
          <p:cNvPr id="404" name="Google Shape;404;p8"/>
          <p:cNvSpPr txBox="1">
            <a:spLocks noGrp="1"/>
          </p:cNvSpPr>
          <p:nvPr>
            <p:ph type="subTitle" idx="4294967295"/>
          </p:nvPr>
        </p:nvSpPr>
        <p:spPr>
          <a:xfrm>
            <a:off x="0" y="3738033"/>
            <a:ext cx="4288221" cy="183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396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pt-BR" sz="1867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ONCOGINECOLOGIA</a:t>
            </a:r>
            <a:endParaRPr sz="18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5" name="Google Shape;40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2697" y="137919"/>
            <a:ext cx="4390147" cy="226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2440" y="2414291"/>
            <a:ext cx="5180105" cy="2243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3955" y="2952152"/>
            <a:ext cx="2793125" cy="306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8"/>
          <p:cNvPicPr preferRelativeResize="0"/>
          <p:nvPr/>
        </p:nvPicPr>
        <p:blipFill rotWithShape="1">
          <a:blip r:embed="rId6">
            <a:alphaModFix/>
          </a:blip>
          <a:srcRect t="10393"/>
          <a:stretch/>
        </p:blipFill>
        <p:spPr>
          <a:xfrm>
            <a:off x="4421574" y="4657761"/>
            <a:ext cx="5061838" cy="2079463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8"/>
          <p:cNvSpPr/>
          <p:nvPr/>
        </p:nvSpPr>
        <p:spPr>
          <a:xfrm>
            <a:off x="4835611" y="2644347"/>
            <a:ext cx="4481384" cy="18947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0" name="Google Shape;410;p8"/>
          <p:cNvCxnSpPr/>
          <p:nvPr/>
        </p:nvCxnSpPr>
        <p:spPr>
          <a:xfrm>
            <a:off x="4750674" y="3079531"/>
            <a:ext cx="1397876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cxnSp>
      <p:cxnSp>
        <p:nvCxnSpPr>
          <p:cNvPr id="411" name="Google Shape;411;p8"/>
          <p:cNvCxnSpPr/>
          <p:nvPr/>
        </p:nvCxnSpPr>
        <p:spPr>
          <a:xfrm>
            <a:off x="4729654" y="3429000"/>
            <a:ext cx="4445876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cxnSp>
      <p:cxnSp>
        <p:nvCxnSpPr>
          <p:cNvPr id="412" name="Google Shape;412;p8"/>
          <p:cNvCxnSpPr/>
          <p:nvPr/>
        </p:nvCxnSpPr>
        <p:spPr>
          <a:xfrm>
            <a:off x="4780606" y="3811970"/>
            <a:ext cx="1397876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cxnSp>
      <p:cxnSp>
        <p:nvCxnSpPr>
          <p:cNvPr id="413" name="Google Shape;413;p8"/>
          <p:cNvCxnSpPr/>
          <p:nvPr/>
        </p:nvCxnSpPr>
        <p:spPr>
          <a:xfrm>
            <a:off x="4745556" y="4200665"/>
            <a:ext cx="995285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cxnSp>
      <p:cxnSp>
        <p:nvCxnSpPr>
          <p:cNvPr id="414" name="Google Shape;414;p8"/>
          <p:cNvCxnSpPr/>
          <p:nvPr/>
        </p:nvCxnSpPr>
        <p:spPr>
          <a:xfrm>
            <a:off x="6000587" y="6631253"/>
            <a:ext cx="3174943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0"/>
          <p:cNvSpPr txBox="1">
            <a:spLocks noGrp="1"/>
          </p:cNvSpPr>
          <p:nvPr>
            <p:ph type="body" idx="1"/>
          </p:nvPr>
        </p:nvSpPr>
        <p:spPr>
          <a:xfrm>
            <a:off x="4567993" y="1077060"/>
            <a:ext cx="7143408" cy="3903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❑"/>
            </a:pPr>
            <a:r>
              <a:rPr lang="pt-BR" b="1" dirty="0"/>
              <a:t>Informação Clínica: </a:t>
            </a:r>
            <a:endParaRPr dirty="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b="1" dirty="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pt-BR" sz="1800" dirty="0"/>
              <a:t>feminina, 36 anos.</a:t>
            </a:r>
            <a:endParaRPr dirty="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pt-BR" sz="1800" dirty="0"/>
              <a:t>paciente vem a consulta trazendo colposcopia com alterações maiores em colo e CP com atipias endocervicais</a:t>
            </a:r>
            <a:endParaRPr sz="1800" dirty="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pt-BR" sz="1800" dirty="0"/>
              <a:t>Refere episódios eventuais de sangramento extemporâneo, especialmente no último mês</a:t>
            </a:r>
            <a:endParaRPr dirty="0"/>
          </a:p>
          <a:p>
            <a:pPr marL="476988" lvl="0" indent="-38099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pt-BR" sz="1800" dirty="0"/>
              <a:t>Exame físico: lesão </a:t>
            </a:r>
            <a:r>
              <a:rPr lang="pt-BR" sz="1800" dirty="0" err="1"/>
              <a:t>exofí­tica</a:t>
            </a:r>
            <a:r>
              <a:rPr lang="pt-BR" sz="1800" dirty="0"/>
              <a:t> em colo uterino com 4 cm e que </a:t>
            </a:r>
            <a:r>
              <a:rPr lang="pt-BR" sz="1800" dirty="0" err="1"/>
              <a:t>estrui</a:t>
            </a:r>
            <a:r>
              <a:rPr lang="pt-BR" sz="1800" dirty="0"/>
              <a:t> da </a:t>
            </a:r>
            <a:r>
              <a:rPr lang="pt-BR" sz="1800" dirty="0" err="1"/>
              <a:t>endocervice</a:t>
            </a:r>
            <a:endParaRPr sz="1800" dirty="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95998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400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20" name="Google Shape;420;p10"/>
          <p:cNvSpPr txBox="1">
            <a:spLocks noGrp="1"/>
          </p:cNvSpPr>
          <p:nvPr>
            <p:ph type="subTitle" idx="4294967295"/>
          </p:nvPr>
        </p:nvSpPr>
        <p:spPr>
          <a:xfrm>
            <a:off x="0" y="3738033"/>
            <a:ext cx="4288221" cy="183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396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pt-BR" sz="1867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NEOPLASIA DE COLO UTERINO</a:t>
            </a:r>
            <a:endParaRPr sz="18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1" name="Google Shape;421;p10"/>
          <p:cNvSpPr txBox="1">
            <a:spLocks noGrp="1"/>
          </p:cNvSpPr>
          <p:nvPr>
            <p:ph type="title"/>
          </p:nvPr>
        </p:nvSpPr>
        <p:spPr>
          <a:xfrm>
            <a:off x="668732" y="1567543"/>
            <a:ext cx="3383700" cy="13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t-BR" sz="3733"/>
              <a:t>EXEMPLO PRÁTICO CASO CLÍNICO 2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958</Words>
  <Application>Microsoft Office PowerPoint</Application>
  <PresentationFormat>Widescreen</PresentationFormat>
  <Paragraphs>216</Paragraphs>
  <Slides>22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22</vt:i4>
      </vt:variant>
    </vt:vector>
  </HeadingPairs>
  <TitlesOfParts>
    <vt:vector size="33" baseType="lpstr">
      <vt:lpstr>Arial</vt:lpstr>
      <vt:lpstr>Calibri</vt:lpstr>
      <vt:lpstr>Roboto Light</vt:lpstr>
      <vt:lpstr>Noto Sans Symbols</vt:lpstr>
      <vt:lpstr>Arial Black</vt:lpstr>
      <vt:lpstr>Fjalla One</vt:lpstr>
      <vt:lpstr>Quattrocento Sans</vt:lpstr>
      <vt:lpstr>Andale Sans for VST</vt:lpstr>
      <vt:lpstr>Montserrat</vt:lpstr>
      <vt:lpstr>Simple Light</vt:lpstr>
      <vt:lpstr>Tema do Office</vt:lpstr>
      <vt:lpstr>Apresentação do PowerPoint</vt:lpstr>
      <vt:lpstr>EXEMPLO PRÁTICO CASO 1</vt:lpstr>
      <vt:lpstr>EXEMPLO PRÁTICO CASO CLÍNICO 1</vt:lpstr>
      <vt:lpstr>NEOPLASIA DE COLO UTERINO</vt:lpstr>
      <vt:lpstr>Apresentação do PowerPoint</vt:lpstr>
      <vt:lpstr>Apresentação do PowerPoint</vt:lpstr>
      <vt:lpstr>Apresentação do PowerPoint</vt:lpstr>
      <vt:lpstr>CASO 1 Evolução:  </vt:lpstr>
      <vt:lpstr>EXEMPLO PRÁTICO CASO CLÍNICO 2</vt:lpstr>
      <vt:lpstr>Apresentação do PowerPoint</vt:lpstr>
      <vt:lpstr>NEOPLASIA DE COLO UTERINO</vt:lpstr>
      <vt:lpstr>Apresentação do PowerPoint</vt:lpstr>
      <vt:lpstr>Apresentação do PowerPoint</vt:lpstr>
      <vt:lpstr>Apresentação do PowerPoint</vt:lpstr>
      <vt:lpstr>Apresentação do PowerPoint</vt:lpstr>
      <vt:lpstr>CASO 3 EXEMPLO PRÁTICO</vt:lpstr>
      <vt:lpstr>Apresentação do PowerPoint</vt:lpstr>
      <vt:lpstr>NEOPLASIA DE COLO UTERINO</vt:lpstr>
      <vt:lpstr>Apresentação do PowerPoint</vt:lpstr>
      <vt:lpstr>Apresentação do PowerPoint</vt:lpstr>
      <vt:lpstr>TU DE COLO UTERINO - PÓS TRATAMENTO</vt:lpstr>
      <vt:lpstr>TU DE COLO UTERINO - PÓS TRATAMENTO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udi.recepçãogeral</dc:creator>
  <cp:lastModifiedBy>Celso Souza</cp:lastModifiedBy>
  <cp:revision>3</cp:revision>
  <dcterms:created xsi:type="dcterms:W3CDTF">2022-03-30T21:41:52Z</dcterms:created>
  <dcterms:modified xsi:type="dcterms:W3CDTF">2024-06-29T12:12:53Z</dcterms:modified>
</cp:coreProperties>
</file>