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480" r:id="rId2"/>
    <p:sldId id="1458" r:id="rId3"/>
    <p:sldId id="1457" r:id="rId4"/>
    <p:sldId id="1459" r:id="rId5"/>
    <p:sldId id="1464" r:id="rId6"/>
    <p:sldId id="1465" r:id="rId7"/>
    <p:sldId id="1461" r:id="rId8"/>
    <p:sldId id="1462" r:id="rId9"/>
    <p:sldId id="1463" r:id="rId10"/>
    <p:sldId id="146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0370"/>
  </p:normalViewPr>
  <p:slideViewPr>
    <p:cSldViewPr snapToGrid="0">
      <p:cViewPr varScale="1">
        <p:scale>
          <a:sx n="72" d="100"/>
          <a:sy n="72" d="100"/>
        </p:scale>
        <p:origin x="20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B2C3-ED9D-D447-A40B-9EDD8148088E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8A1A8-8BFE-C64F-A699-99D8513E87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105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B4988-AFA2-4C85-B184-758C5845B1E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0498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B4988-AFA2-4C85-B184-758C5845B1E7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682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EB4988-AFA2-4C85-B184-758C5845B1E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162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EB4988-AFA2-4C85-B184-758C5845B1E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288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EB4988-AFA2-4C85-B184-758C5845B1E7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5907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B4988-AFA2-4C85-B184-758C5845B1E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761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B4988-AFA2-4C85-B184-758C5845B1E7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030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EB4988-AFA2-4C85-B184-758C5845B1E7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580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EB4988-AFA2-4C85-B184-758C5845B1E7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982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EB4988-AFA2-4C85-B184-758C5845B1E7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05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728365-E3EA-82A5-4DD5-A5B79E7E4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96F4BA-31F8-F5B1-0FC2-F01F665D07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B04C7E-38FA-C3EB-B9D2-E5D4E7B5E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1FB7CF-1CAA-598B-E619-65CF1561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4DE206-D9C9-F4D0-0ECE-A76FA67B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376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9A3FDC-B039-BAEB-3D8F-3D763CF13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F0BFC54-A49B-ED9B-9A19-E93702B77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49989B-9880-06CA-BB5F-EF7FB83AD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1C3D0E-BAA8-AC3C-E2F2-E0146DAD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A32F66-AD4B-2130-AE08-62105FB78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917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355675F-5E46-95CD-AF23-833E8F889D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A446872-4A5C-2948-2C34-6FCFB521C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1316FEE-8C40-1D04-D870-C1D27D67B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93B7D3-6E43-A199-8205-FFE0A0CFD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D867C-64A4-8455-BC37-F7DD18003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50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3AFFC-E4AD-7EA1-C7DD-2C74E78B8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DCDCFD-9BEE-5158-DE96-B99A77A80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3ECC1B-E9BD-057C-F930-9573402CB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D8DC04-6A0C-FDC8-A35F-2A2CF1C18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34F642-EECB-BD5F-57F1-6DFAA2324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558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9BAE-F8B3-344A-9E8E-76564D54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EBDC178-3357-D69F-5C4C-22D684D0D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1C775F-9382-D17F-3DF9-F47109C1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FFF157-94F5-8B25-A8A5-323AB5DF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E58283-F7C7-8E74-6474-BA5405E2D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468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4F79E-76F4-16DF-6544-A9EA8CAB0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94812C-4A1E-6FC8-000A-BFFAF07955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EF5D59F-B161-8B92-060B-38E2F05E5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D31B4C-A845-C965-9DE6-449EF0B1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1A9758-E6AC-866A-6BD2-6725F38C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EEE302-29DE-003B-59BE-7A01D82C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23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3BBE94-6359-01F2-C9E8-24C69BD86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3ABA33-9057-7956-D0B6-EF7A79511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B7C7C28-94E5-E598-58C6-FE4B679D4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D7BB7D2-BB41-0C1F-68DA-9CB339AD25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A0141E7-6A98-DD55-7949-4D6565DD7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E874666-7B5B-991A-86FC-F6966385E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B2C2C41-136A-0A8C-DFE8-51C2BE4D1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8D6F1CB-F770-8F41-CDCB-CA697E543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59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731F0-5DD8-64BA-FC99-B81A26CD9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E6C0BDE-69EC-81D5-C87E-0DC94AE58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E796E72-F6FA-C76A-1E7D-C1CC648E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8E9F0A0-18F5-F0D3-855D-96E3DA60E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50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D3A3F39-72DA-A02D-F8CE-769F743A2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8083887-88DE-A733-E737-F2DC68522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40BC9CB-FF1A-FB4B-F62B-B3503F963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712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0A605-D433-900F-E72F-D3B5A9004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376A90-2C69-3AF4-5760-43553FF18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21C14F-C90E-7DEB-7F3A-13F52E8A4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60725DF-651C-A231-9707-38D8A27CF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D120080-2B1B-DAF2-226C-A533599F4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36EB708-F8DE-230E-0AC5-B6E5D928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560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619112-3E8E-C36D-6CC7-93387112B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EFD92F7-05F2-D7CA-D5A8-6BCA9D1220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5B08DC-FD5F-DEF4-035D-F065F694C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13FD72C-78BA-DB24-2518-C41FA447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87E7E5-A7AB-9656-930B-C03F54D1A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1CDE48E-B74D-D86B-FA11-143657C2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674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2625FD0-4D16-030E-3707-2AAB65CBC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C5C489-16AC-1FBB-8481-644E6F7A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353DE6-2D08-7F4E-4A65-D56D4FC3D9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ADFE9F-3BB0-AF49-B9B8-95636977354A}" type="datetimeFigureOut">
              <a:rPr lang="pt-BR" smtClean="0"/>
              <a:t>17/03/2024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0E47AD-6B79-2B04-776A-7FA558632A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D0E19E-9D75-5E6F-E45E-941C54084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46D297-51FA-FB40-9856-CE6AC76F6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74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pt-BR" b="1" dirty="0"/>
              <a:t>ASO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57C673-C4A1-C7FC-1B63-BA600D04F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pt-BR" sz="2800" dirty="0"/>
              <a:t>Paciente do sexo feminino</a:t>
            </a:r>
            <a:r>
              <a:rPr lang="pt-BR" dirty="0"/>
              <a:t>, </a:t>
            </a:r>
            <a:r>
              <a:rPr lang="pt-BR" sz="2800" dirty="0"/>
              <a:t>45 anos de idade</a:t>
            </a:r>
          </a:p>
          <a:p>
            <a:pPr>
              <a:buFont typeface="Wingdings" pitchFamily="2" charset="2"/>
              <a:buChar char="§"/>
            </a:pPr>
            <a:r>
              <a:rPr lang="pt-BR" sz="2800" dirty="0"/>
              <a:t>Paciente procurou o pronto-</a:t>
            </a:r>
            <a:r>
              <a:rPr lang="pt-BR" dirty="0"/>
              <a:t>socorro com q</a:t>
            </a:r>
            <a:r>
              <a:rPr lang="pt-BR" sz="2800" dirty="0"/>
              <a:t>uadro clínico de dor hipogástrica há 3 horas</a:t>
            </a:r>
          </a:p>
          <a:p>
            <a:pPr>
              <a:buFont typeface="Wingdings" pitchFamily="2" charset="2"/>
              <a:buChar char="§"/>
            </a:pPr>
            <a:r>
              <a:rPr lang="pt-BR" sz="2800" dirty="0"/>
              <a:t>Médico clínico de plantão solicitou exames de ultrassonografia e tomografia computadorizada para a paciente</a:t>
            </a:r>
          </a:p>
          <a:p>
            <a:pPr>
              <a:buFont typeface="Wingdings" pitchFamily="2" charset="2"/>
              <a:buChar char="§"/>
            </a:pPr>
            <a:r>
              <a:rPr lang="pt-BR" sz="2800" dirty="0"/>
              <a:t>Paciente já tinh</a:t>
            </a:r>
            <a:r>
              <a:rPr lang="pt-BR" dirty="0"/>
              <a:t>a sido submetida a ressonância magnética para investigação de uma lesão focal hepática anteriormente, no mesmo serviço (lesão se tratava de um hemangioma – imagens não ilustradas)</a:t>
            </a:r>
          </a:p>
          <a:p>
            <a:pPr>
              <a:buFont typeface="Wingdings" pitchFamily="2" charset="2"/>
              <a:buChar char="§"/>
            </a:pPr>
            <a:r>
              <a:rPr lang="pt-BR" sz="2800" dirty="0"/>
              <a:t>Baseado nos exames de ultrassonografia (a), tomografia computadorizada (</a:t>
            </a:r>
            <a:r>
              <a:rPr lang="pt-BR" sz="2800" dirty="0" err="1"/>
              <a:t>b</a:t>
            </a:r>
            <a:r>
              <a:rPr lang="pt-BR" sz="2800" dirty="0"/>
              <a:t>) e ressonância magnética (</a:t>
            </a:r>
            <a:r>
              <a:rPr lang="pt-BR" sz="2800" dirty="0" err="1"/>
              <a:t>c</a:t>
            </a:r>
            <a:r>
              <a:rPr lang="pt-BR" sz="2800" dirty="0"/>
              <a:t>), qual o diagnóstico mais provável para o espessament</a:t>
            </a:r>
            <a:r>
              <a:rPr lang="pt-BR" dirty="0"/>
              <a:t>o parietal da vesícula biliar?</a:t>
            </a:r>
          </a:p>
        </p:txBody>
      </p:sp>
    </p:spTree>
    <p:extLst>
      <p:ext uri="{BB962C8B-B14F-4D97-AF65-F5344CB8AC3E}">
        <p14:creationId xmlns:p14="http://schemas.microsoft.com/office/powerpoint/2010/main" val="3304359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pt-BR" b="1" dirty="0"/>
              <a:t>ASO 2: resposta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57C673-C4A1-C7FC-1B63-BA600D04F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aseline="0" dirty="0"/>
              <a:t>Espessamento parietal da vesícula biliar, múltiplos pequenos cálculos de permeio. Estruturas de aspecto cístico permeando a parede da vesícula biliar, bem como uma coleção </a:t>
            </a:r>
            <a:r>
              <a:rPr lang="pt-BR" baseline="0" dirty="0" err="1"/>
              <a:t>pericolecística</a:t>
            </a:r>
            <a:r>
              <a:rPr lang="pt-BR" baseline="0" dirty="0"/>
              <a:t>, sugerindo </a:t>
            </a:r>
            <a:r>
              <a:rPr lang="pt-BR" baseline="0" dirty="0" err="1"/>
              <a:t>bilioma</a:t>
            </a:r>
            <a:r>
              <a:rPr lang="pt-BR" baseline="0" dirty="0"/>
              <a:t>. </a:t>
            </a:r>
          </a:p>
          <a:p>
            <a:r>
              <a:rPr lang="pt-BR" baseline="0" dirty="0"/>
              <a:t>Devido ao conjunto dos achados, é possível considerar como diagn</a:t>
            </a:r>
            <a:r>
              <a:rPr lang="pt-BR" dirty="0"/>
              <a:t>óstico</a:t>
            </a:r>
            <a:r>
              <a:rPr lang="pt-BR" baseline="0" dirty="0"/>
              <a:t> </a:t>
            </a:r>
            <a:r>
              <a:rPr lang="pt-BR" baseline="0"/>
              <a:t>diferencial </a:t>
            </a:r>
            <a:r>
              <a:rPr lang="pt-BR"/>
              <a:t>a </a:t>
            </a:r>
            <a:r>
              <a:rPr lang="pt-BR" baseline="0"/>
              <a:t>colecistite</a:t>
            </a:r>
            <a:r>
              <a:rPr lang="pt-BR" baseline="0" dirty="0"/>
              <a:t> </a:t>
            </a:r>
            <a:r>
              <a:rPr lang="pt-BR" baseline="0" dirty="0" err="1"/>
              <a:t>xantogramulomatosa</a:t>
            </a:r>
            <a:r>
              <a:rPr lang="pt-BR" baseline="0" dirty="0"/>
              <a:t> (o achado por vezes pode ser indistinguível do carcinoma da vesícula biliar)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317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583684bc77a70874bd3dd4867dfe1a_gallery.jpg">
            <a:extLst>
              <a:ext uri="{FF2B5EF4-FFF2-40B4-BE49-F238E27FC236}">
                <a16:creationId xmlns:a16="http://schemas.microsoft.com/office/drawing/2014/main" id="{2D4D28FB-2221-B9C6-89F2-F0F8150995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" r="3908" b="10513"/>
          <a:stretch/>
        </p:blipFill>
        <p:spPr>
          <a:xfrm>
            <a:off x="-391886" y="-185041"/>
            <a:ext cx="12583886" cy="872488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39647F2-3067-BFC0-2514-7D50F9E8B639}"/>
              </a:ext>
            </a:extLst>
          </p:cNvPr>
          <p:cNvSpPr txBox="1"/>
          <p:nvPr/>
        </p:nvSpPr>
        <p:spPr>
          <a:xfrm>
            <a:off x="9829800" y="38100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48881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9" descr="331614ac4c56a07a5373e6131806d8_gallery.jpg">
            <a:extLst>
              <a:ext uri="{FF2B5EF4-FFF2-40B4-BE49-F238E27FC236}">
                <a16:creationId xmlns:a16="http://schemas.microsoft.com/office/drawing/2014/main" id="{17DF2388-BAEF-200B-1D18-A6E41E1477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7" t="20154" r="1982" b="16988"/>
          <a:stretch/>
        </p:blipFill>
        <p:spPr>
          <a:xfrm>
            <a:off x="0" y="0"/>
            <a:ext cx="12192000" cy="801704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4C82DA5-EF51-506E-9DBD-7150641BDF76}"/>
              </a:ext>
            </a:extLst>
          </p:cNvPr>
          <p:cNvSpPr txBox="1"/>
          <p:nvPr/>
        </p:nvSpPr>
        <p:spPr>
          <a:xfrm>
            <a:off x="9829800" y="38100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>
                <a:solidFill>
                  <a:schemeClr val="bg1"/>
                </a:solidFill>
              </a:rPr>
              <a:t>b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125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Particular\Meus documentos\DANIEL\CASOS RADIOLOGIA\ABDOME\VIAS BILIARES\Adenomiomatose vesicula biliar - RM\10004.jpg">
            <a:extLst>
              <a:ext uri="{FF2B5EF4-FFF2-40B4-BE49-F238E27FC236}">
                <a16:creationId xmlns:a16="http://schemas.microsoft.com/office/drawing/2014/main" id="{4884CFD4-EFAB-7402-D7E0-6D711CA1CC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" t="4219" r="4215" b="42642"/>
          <a:stretch/>
        </p:blipFill>
        <p:spPr bwMode="auto">
          <a:xfrm>
            <a:off x="0" y="0"/>
            <a:ext cx="12192000" cy="6866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4AC3EDB-FE0F-5553-896B-5F9ECEE88F8B}"/>
              </a:ext>
            </a:extLst>
          </p:cNvPr>
          <p:cNvSpPr txBox="1"/>
          <p:nvPr/>
        </p:nvSpPr>
        <p:spPr>
          <a:xfrm>
            <a:off x="9829800" y="38100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>
                <a:solidFill>
                  <a:schemeClr val="bg1"/>
                </a:solidFill>
              </a:rPr>
              <a:t>c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60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pt-BR" b="1" dirty="0"/>
              <a:t>ASO 1: resposta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57C673-C4A1-C7FC-1B63-BA600D04F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Resposta: </a:t>
            </a:r>
            <a:r>
              <a:rPr lang="pt-BR" dirty="0" err="1"/>
              <a:t>adenomiomatose</a:t>
            </a:r>
            <a:endParaRPr lang="pt-BR" dirty="0"/>
          </a:p>
          <a:p>
            <a:pPr>
              <a:buFont typeface="Wingdings" pitchFamily="2" charset="77"/>
              <a:buChar char="§"/>
            </a:pPr>
            <a:r>
              <a:rPr lang="pt-BR" dirty="0" err="1"/>
              <a:t>Adenomiotose</a:t>
            </a:r>
            <a:r>
              <a:rPr lang="pt-BR" dirty="0"/>
              <a:t>:</a:t>
            </a:r>
            <a:r>
              <a:rPr lang="pt-BR" baseline="0" dirty="0"/>
              <a:t> representa uma alteração não inflamatória da vesícula biliar </a:t>
            </a:r>
            <a:r>
              <a:rPr lang="pt-BR" dirty="0"/>
              <a:t>caracterizada por</a:t>
            </a:r>
            <a:r>
              <a:rPr lang="pt-BR" baseline="0" dirty="0"/>
              <a:t> hipertrofia e espessamento da camada muscular, associada a invaginações da mucosa (seios de </a:t>
            </a:r>
            <a:r>
              <a:rPr lang="pt-BR" sz="28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Rokitansky-Aschoff</a:t>
            </a:r>
            <a:r>
              <a:rPr lang="pt-BR" sz="28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pt-BR" dirty="0"/>
          </a:p>
          <a:p>
            <a:pPr>
              <a:buFont typeface="Wingdings" pitchFamily="2" charset="77"/>
              <a:buChar char="§"/>
            </a:pPr>
            <a:r>
              <a:rPr lang="pt-BR" sz="28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inter</a:t>
            </a:r>
            <a:r>
              <a:rPr lang="pt-BR" dirty="0"/>
              <a:t>ior dessas invaginações é possível identificar </a:t>
            </a:r>
            <a:r>
              <a:rPr lang="pt-BR" sz="280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cristais de colesterol que representam os focos </a:t>
            </a:r>
            <a:r>
              <a:rPr lang="pt-BR" sz="280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hiperecogênicos</a:t>
            </a:r>
            <a:r>
              <a:rPr lang="pt-BR" sz="280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 artefato em cauda de cometa identificados no estudo ultrassonográfico.</a:t>
            </a:r>
            <a:r>
              <a:rPr lang="pt-BR" baseline="0" dirty="0"/>
              <a:t> </a:t>
            </a:r>
          </a:p>
          <a:p>
            <a:pPr>
              <a:buFont typeface="Wingdings" pitchFamily="2" charset="77"/>
              <a:buChar char="§"/>
            </a:pPr>
            <a:r>
              <a:rPr lang="pt-BR" baseline="0" dirty="0"/>
              <a:t>Na ressonância magnética, o achado pode se apresentar com o aspecto de colar de pérolas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9492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pt-BR" b="1" dirty="0"/>
              <a:t>ASO 2: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57C673-C4A1-C7FC-1B63-BA600D04F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Paciente do sexo feminino</a:t>
            </a:r>
            <a:r>
              <a:rPr lang="pt-BR" dirty="0"/>
              <a:t>, </a:t>
            </a:r>
            <a:r>
              <a:rPr lang="pt-BR" sz="2800" dirty="0"/>
              <a:t>59 anos de idade</a:t>
            </a:r>
          </a:p>
          <a:p>
            <a:r>
              <a:rPr lang="pt-BR" dirty="0"/>
              <a:t>Paciente internada para investigação de dor no hipocôndrio direito. Ultrassonografia do abdome evidenciando </a:t>
            </a:r>
            <a:r>
              <a:rPr lang="pt-BR" baseline="0" dirty="0"/>
              <a:t>volumosa lesão substituindo a vesícula biliar, sendo possível identificar múltiplos cálculos de permeio. </a:t>
            </a:r>
          </a:p>
          <a:p>
            <a:r>
              <a:rPr lang="pt-BR" baseline="0" dirty="0"/>
              <a:t>Paciente foi submetida a ressonância magnética.</a:t>
            </a:r>
          </a:p>
          <a:p>
            <a:r>
              <a:rPr lang="pt-BR" dirty="0"/>
              <a:t>Quais os achados de imagem?</a:t>
            </a:r>
          </a:p>
          <a:p>
            <a:r>
              <a:rPr lang="pt-BR" dirty="0"/>
              <a:t>Qual o diagnóstico diferencial mais provável para o carcinoma de vesícula biliar?</a:t>
            </a:r>
          </a:p>
        </p:txBody>
      </p:sp>
    </p:spTree>
    <p:extLst>
      <p:ext uri="{BB962C8B-B14F-4D97-AF65-F5344CB8AC3E}">
        <p14:creationId xmlns:p14="http://schemas.microsoft.com/office/powerpoint/2010/main" val="304556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 descr="COR T2 SS.jpg">
            <a:extLst>
              <a:ext uri="{FF2B5EF4-FFF2-40B4-BE49-F238E27FC236}">
                <a16:creationId xmlns:a16="http://schemas.microsoft.com/office/drawing/2014/main" id="{7665D4BC-707E-684F-CDE1-F721FC703B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84" t="13134" r="11651" b="59594"/>
          <a:stretch/>
        </p:blipFill>
        <p:spPr>
          <a:xfrm>
            <a:off x="-212271" y="0"/>
            <a:ext cx="124042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59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 descr="COR T2 SS.jpg">
            <a:extLst>
              <a:ext uri="{FF2B5EF4-FFF2-40B4-BE49-F238E27FC236}">
                <a16:creationId xmlns:a16="http://schemas.microsoft.com/office/drawing/2014/main" id="{2E7A458A-731F-0253-FFED-CA63648776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" t="-220" r="55117" b="54285"/>
          <a:stretch/>
        </p:blipFill>
        <p:spPr>
          <a:xfrm>
            <a:off x="-1502229" y="-259986"/>
            <a:ext cx="13928272" cy="737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75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COR T2 SS.jpg">
            <a:extLst>
              <a:ext uri="{FF2B5EF4-FFF2-40B4-BE49-F238E27FC236}">
                <a16:creationId xmlns:a16="http://schemas.microsoft.com/office/drawing/2014/main" id="{5664AAF2-55EF-4CE8-A600-ACA16483C3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7" t="56962" r="59564" b="7555"/>
          <a:stretch/>
        </p:blipFill>
        <p:spPr>
          <a:xfrm>
            <a:off x="-244929" y="-240821"/>
            <a:ext cx="12436929" cy="733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599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325</Words>
  <Application>Microsoft Macintosh PowerPoint</Application>
  <PresentationFormat>Widescreen</PresentationFormat>
  <Paragraphs>33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Wingdings</vt:lpstr>
      <vt:lpstr>Tema do Office</vt:lpstr>
      <vt:lpstr>CASO 1</vt:lpstr>
      <vt:lpstr>Apresentação do PowerPoint</vt:lpstr>
      <vt:lpstr>Apresentação do PowerPoint</vt:lpstr>
      <vt:lpstr>Apresentação do PowerPoint</vt:lpstr>
      <vt:lpstr>CASO 1: resposta</vt:lpstr>
      <vt:lpstr>CASO 2:</vt:lpstr>
      <vt:lpstr>Apresentação do PowerPoint</vt:lpstr>
      <vt:lpstr>Apresentação do PowerPoint</vt:lpstr>
      <vt:lpstr>Apresentação do PowerPoint</vt:lpstr>
      <vt:lpstr>CASO 2: resposta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1</dc:title>
  <dc:creator>Thiago José Penachim</dc:creator>
  <cp:lastModifiedBy>Thiago José Penachim</cp:lastModifiedBy>
  <cp:revision>1</cp:revision>
  <dcterms:created xsi:type="dcterms:W3CDTF">2024-03-17T21:30:27Z</dcterms:created>
  <dcterms:modified xsi:type="dcterms:W3CDTF">2024-03-17T22:00:36Z</dcterms:modified>
</cp:coreProperties>
</file>