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5DDE5-90DC-4CAA-B626-EC64D69B3797}" v="106" dt="2024-04-01T23:30:0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46"/>
  </p:normalViewPr>
  <p:slideViewPr>
    <p:cSldViewPr snapToGrid="0">
      <p:cViewPr>
        <p:scale>
          <a:sx n="170" d="100"/>
          <a:sy n="170" d="100"/>
        </p:scale>
        <p:origin x="-3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8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78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9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7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2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98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58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3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2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24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46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7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84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0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5C3B25-750D-4A9F-8120-019F54DD0C05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B2DE09D-5873-4639-8A6E-5495DE1ACA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902520-1D50-9855-C820-E3A3E3FC2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31389"/>
            <a:ext cx="8825658" cy="2189285"/>
          </a:xfrm>
        </p:spPr>
        <p:txBody>
          <a:bodyPr anchor="ctr"/>
          <a:lstStyle/>
          <a:p>
            <a:pPr algn="ctr"/>
            <a:r>
              <a:rPr lang="pt-BR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Lesões Anexiais</a:t>
            </a:r>
            <a:br>
              <a:rPr lang="pt-BR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Não -ovarianas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7B64920-B8FB-2DF2-CEFA-B63F6F04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572832"/>
            <a:ext cx="8825658" cy="1218975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pt-BR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Correlação </a:t>
            </a:r>
            <a:r>
              <a:rPr lang="pt-BR" sz="4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UltrasSonografia</a:t>
            </a:r>
            <a:endParaRPr lang="pt-BR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ACHADO cirúrgico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736274C-EDCA-5029-0C5B-334432991468}"/>
              </a:ext>
            </a:extLst>
          </p:cNvPr>
          <p:cNvSpPr txBox="1">
            <a:spLocks/>
          </p:cNvSpPr>
          <p:nvPr/>
        </p:nvSpPr>
        <p:spPr bwMode="gray">
          <a:xfrm>
            <a:off x="894795" y="5020521"/>
            <a:ext cx="8433844" cy="861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Profa. Dra. Angélica Lemos </a:t>
            </a:r>
            <a:r>
              <a:rPr lang="pt-BR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Debs</a:t>
            </a:r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Diniz</a:t>
            </a:r>
          </a:p>
          <a:p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Prof. Dr. Francisco Cyro Reis de Campos Prado Filho</a:t>
            </a:r>
          </a:p>
          <a:p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Prof. Dr. Paulo </a:t>
            </a:r>
            <a:r>
              <a:rPr lang="pt-BR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Cossi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Profa. Dra. Lara </a:t>
            </a:r>
            <a:r>
              <a:rPr lang="pt-BR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Rodriges</a:t>
            </a:r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Félix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BBE4FEF-12DA-E02F-C759-91A97E0FBCF8}"/>
              </a:ext>
            </a:extLst>
          </p:cNvPr>
          <p:cNvSpPr txBox="1"/>
          <p:nvPr/>
        </p:nvSpPr>
        <p:spPr>
          <a:xfrm>
            <a:off x="4554552" y="699060"/>
            <a:ext cx="3082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0" i="0" u="none" strike="noStrike" baseline="30000" dirty="0">
                <a:solidFill>
                  <a:schemeClr val="bg1"/>
                </a:solidFill>
                <a:latin typeface="Andale Sans for VST" panose="020B0502000000000001" pitchFamily="34" charset="0"/>
              </a:rPr>
              <a:t>Volume 15 – USG Ginecológica – Obstétrica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2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93431A-724A-09E7-E81E-B07FF60B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1EEA47-B6EA-899E-AC55-3BC08EF5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Prenhez Ectópica Íntegra:</a:t>
            </a:r>
          </a:p>
        </p:txBody>
      </p:sp>
      <p:pic>
        <p:nvPicPr>
          <p:cNvPr id="18" name="Imagem 17" descr="Tela de computador com página de internet informando algo&#10;&#10;Descrição gerada automaticamente com confiança baixa">
            <a:extLst>
              <a:ext uri="{FF2B5EF4-FFF2-40B4-BE49-F238E27FC236}">
                <a16:creationId xmlns:a16="http://schemas.microsoft.com/office/drawing/2014/main" xmlns="" id="{9A5594B0-6CBC-3DBE-1478-24DE9DB28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055" r="-58055" b="8814"/>
          <a:stretch/>
        </p:blipFill>
        <p:spPr>
          <a:xfrm>
            <a:off x="546833" y="-277979"/>
            <a:ext cx="9388475" cy="664866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760A70D-A57E-491B-0083-41855AA3AE41}"/>
              </a:ext>
            </a:extLst>
          </p:cNvPr>
          <p:cNvCxnSpPr>
            <a:cxnSpLocks/>
          </p:cNvCxnSpPr>
          <p:nvPr/>
        </p:nvCxnSpPr>
        <p:spPr>
          <a:xfrm flipV="1">
            <a:off x="5241070" y="3508131"/>
            <a:ext cx="2885345" cy="395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F3377DDF-CC7B-234F-77B1-1A403A63498F}"/>
              </a:ext>
            </a:extLst>
          </p:cNvPr>
          <p:cNvCxnSpPr>
            <a:cxnSpLocks/>
          </p:cNvCxnSpPr>
          <p:nvPr/>
        </p:nvCxnSpPr>
        <p:spPr>
          <a:xfrm>
            <a:off x="2569080" y="4465393"/>
            <a:ext cx="4413480" cy="748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23998DA2-5B4E-F093-B6B0-DF6A313215C1}"/>
              </a:ext>
            </a:extLst>
          </p:cNvPr>
          <p:cNvSpPr txBox="1"/>
          <p:nvPr/>
        </p:nvSpPr>
        <p:spPr>
          <a:xfrm>
            <a:off x="8255970" y="3046354"/>
            <a:ext cx="329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Útero com endométrio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decidualizado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e ausência de saco gestacional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D1446B59-946C-AED1-87AF-0250B120209C}"/>
              </a:ext>
            </a:extLst>
          </p:cNvPr>
          <p:cNvSpPr txBox="1"/>
          <p:nvPr/>
        </p:nvSpPr>
        <p:spPr>
          <a:xfrm>
            <a:off x="7008236" y="4752173"/>
            <a:ext cx="329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Saco gestacional com vesícula vitelínica evidente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Ausência de líquido livre em cavidade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4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E70AF10-54FD-B5C0-5F3B-D2A0E9C4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DEC3AC1B-38C1-5326-DE82-E0749CF7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Prenhez Ectópica Íntegra – Doppler Colorido:</a:t>
            </a:r>
          </a:p>
        </p:txBody>
      </p:sp>
      <p:pic>
        <p:nvPicPr>
          <p:cNvPr id="11" name="Imagem 10" descr="Tela de computador com página de internet informando algo&#10;&#10;Descrição gerada automaticamente com confiança média">
            <a:extLst>
              <a:ext uri="{FF2B5EF4-FFF2-40B4-BE49-F238E27FC236}">
                <a16:creationId xmlns:a16="http://schemas.microsoft.com/office/drawing/2014/main" xmlns="" id="{7DBEB987-D0C1-A592-E781-4E8510E3A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>
          <a:xfrm>
            <a:off x="615462" y="2360219"/>
            <a:ext cx="5758961" cy="398489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44DCA8F-B00E-CD0C-E844-119574A7979E}"/>
              </a:ext>
            </a:extLst>
          </p:cNvPr>
          <p:cNvSpPr txBox="1"/>
          <p:nvPr/>
        </p:nvSpPr>
        <p:spPr>
          <a:xfrm>
            <a:off x="6767828" y="3566306"/>
            <a:ext cx="448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Saco gestacional intensamente vascularizado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3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31C8E40-BEC2-4B73-6A67-FE4B2FF8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B1B0B7C-7BB4-9807-8CFE-147677B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Prenhez Ectópica Rota:</a:t>
            </a:r>
          </a:p>
        </p:txBody>
      </p:sp>
      <p:pic>
        <p:nvPicPr>
          <p:cNvPr id="11" name="Imagem 10" descr="Uma imagem contendo monitor, no interior, foto, tela&#10;&#10;Descrição gerada automaticamente">
            <a:extLst>
              <a:ext uri="{FF2B5EF4-FFF2-40B4-BE49-F238E27FC236}">
                <a16:creationId xmlns:a16="http://schemas.microsoft.com/office/drawing/2014/main" xmlns="" id="{E91867B3-7EBF-81EB-75F9-9D0293D7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589553" y="2327832"/>
            <a:ext cx="5661777" cy="4034178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6E0C2CF9-9C08-A60B-F9EB-5AFD5F3B55DB}"/>
              </a:ext>
            </a:extLst>
          </p:cNvPr>
          <p:cNvCxnSpPr>
            <a:cxnSpLocks/>
          </p:cNvCxnSpPr>
          <p:nvPr/>
        </p:nvCxnSpPr>
        <p:spPr>
          <a:xfrm flipV="1">
            <a:off x="3508131" y="3596054"/>
            <a:ext cx="3604846" cy="7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58D8F64-7CB3-A730-C3F5-D26D5083C725}"/>
              </a:ext>
            </a:extLst>
          </p:cNvPr>
          <p:cNvCxnSpPr>
            <a:cxnSpLocks/>
          </p:cNvCxnSpPr>
          <p:nvPr/>
        </p:nvCxnSpPr>
        <p:spPr>
          <a:xfrm flipV="1">
            <a:off x="3184541" y="4613764"/>
            <a:ext cx="3928436" cy="2582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4B1D017A-A565-8961-AB3B-CA4B7C269409}"/>
              </a:ext>
            </a:extLst>
          </p:cNvPr>
          <p:cNvCxnSpPr>
            <a:cxnSpLocks/>
          </p:cNvCxnSpPr>
          <p:nvPr/>
        </p:nvCxnSpPr>
        <p:spPr>
          <a:xfrm>
            <a:off x="3697425" y="5080692"/>
            <a:ext cx="3415552" cy="4936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88863A9-FC60-0D24-2787-8CDB84F1E61B}"/>
              </a:ext>
            </a:extLst>
          </p:cNvPr>
          <p:cNvSpPr txBox="1"/>
          <p:nvPr/>
        </p:nvSpPr>
        <p:spPr>
          <a:xfrm>
            <a:off x="7182617" y="3134389"/>
            <a:ext cx="329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Útero com endométrio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decidualizado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e ausência de saco gestacional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DD066E8A-2CBD-B287-7846-D732AE7045A0}"/>
              </a:ext>
            </a:extLst>
          </p:cNvPr>
          <p:cNvSpPr txBox="1"/>
          <p:nvPr/>
        </p:nvSpPr>
        <p:spPr>
          <a:xfrm>
            <a:off x="7148657" y="4157362"/>
            <a:ext cx="329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Massa anexial amorfa retrouterina – saco gestacional e coágulos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32FA333-8C39-45A1-19BE-3A7DEA54F8D0}"/>
              </a:ext>
            </a:extLst>
          </p:cNvPr>
          <p:cNvSpPr txBox="1"/>
          <p:nvPr/>
        </p:nvSpPr>
        <p:spPr>
          <a:xfrm>
            <a:off x="7182616" y="5389657"/>
            <a:ext cx="32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Líquido livre em cavidade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8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31C8E40-BEC2-4B73-6A67-FE4B2FF8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B1B0B7C-7BB4-9807-8CFE-147677B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Cisto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Mesotelial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de Pelve e Fundo de Saco de Douglas:</a:t>
            </a:r>
          </a:p>
        </p:txBody>
      </p:sp>
      <p:pic>
        <p:nvPicPr>
          <p:cNvPr id="7" name="Imagem 6" descr="Uma flor vermelha&#10;&#10;Descrição gerada automaticamente com confiança baixa">
            <a:extLst>
              <a:ext uri="{FF2B5EF4-FFF2-40B4-BE49-F238E27FC236}">
                <a16:creationId xmlns:a16="http://schemas.microsoft.com/office/drawing/2014/main" xmlns="" id="{D5BACFE2-DECA-25A2-7761-01B96EAD6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11" y="2376152"/>
            <a:ext cx="3683977" cy="393797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31C8E40-BEC2-4B73-6A67-FE4B2FF8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B1B0B7C-7BB4-9807-8CFE-147677B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Hidrossalpinge:</a:t>
            </a:r>
          </a:p>
        </p:txBody>
      </p:sp>
      <p:pic>
        <p:nvPicPr>
          <p:cNvPr id="3" name="Imagem 2" descr="Bicho de pelúcia em superfície branca&#10;&#10;Descrição gerada automaticamente com confiança baixa">
            <a:extLst>
              <a:ext uri="{FF2B5EF4-FFF2-40B4-BE49-F238E27FC236}">
                <a16:creationId xmlns:a16="http://schemas.microsoft.com/office/drawing/2014/main" xmlns="" id="{626665A5-28FC-9717-EAFF-3DF03B55D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17307" r="10803" b="8462"/>
          <a:stretch/>
        </p:blipFill>
        <p:spPr>
          <a:xfrm rot="10800000">
            <a:off x="714375" y="2343432"/>
            <a:ext cx="5524501" cy="4013407"/>
          </a:xfrm>
          <a:prstGeom prst="rect">
            <a:avLst/>
          </a:prstGeom>
        </p:spPr>
      </p:pic>
      <p:pic>
        <p:nvPicPr>
          <p:cNvPr id="9" name="Imagem 8" descr="Frutas em cima&#10;&#10;Descrição gerada automaticamente com confiança média">
            <a:extLst>
              <a:ext uri="{FF2B5EF4-FFF2-40B4-BE49-F238E27FC236}">
                <a16:creationId xmlns:a16="http://schemas.microsoft.com/office/drawing/2014/main" xmlns="" id="{5E174185-CA1C-82DC-3E31-1273DEE1A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/>
          <a:stretch/>
        </p:blipFill>
        <p:spPr>
          <a:xfrm rot="10800000">
            <a:off x="6319470" y="2342975"/>
            <a:ext cx="5158155" cy="401386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31C8E40-BEC2-4B73-6A67-FE4B2FF8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720969"/>
            <a:ext cx="9609992" cy="959663"/>
          </a:xfrm>
        </p:spPr>
        <p:txBody>
          <a:bodyPr/>
          <a:lstStyle/>
          <a:p>
            <a:pPr algn="ctr"/>
            <a:r>
              <a:rPr lang="pt-BR" sz="4400" dirty="0"/>
              <a:t>Lesões Anexiais Não Ovarianas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B1B0B7C-7BB4-9807-8CFE-147677B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9" y="1826602"/>
            <a:ext cx="11227777" cy="4615961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tIns="144000"/>
          <a:lstStyle/>
          <a:p>
            <a:pPr marL="176213" indent="-176213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Torção Ovariana:</a:t>
            </a:r>
          </a:p>
        </p:txBody>
      </p:sp>
      <p:pic>
        <p:nvPicPr>
          <p:cNvPr id="3" name="Imagem 2" descr="Uma imagem contendo animal, invertebrado, no interior, comida&#10;&#10;Descrição gerada automaticamente">
            <a:extLst>
              <a:ext uri="{FF2B5EF4-FFF2-40B4-BE49-F238E27FC236}">
                <a16:creationId xmlns:a16="http://schemas.microsoft.com/office/drawing/2014/main" xmlns="" id="{DFDC4B86-B338-EFD3-C20A-A2778FA0E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4530470" y="1974330"/>
            <a:ext cx="7026862" cy="4373715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E9AD638D-D43A-F0E4-7308-87AC1146680C}"/>
              </a:ext>
            </a:extLst>
          </p:cNvPr>
          <p:cNvCxnSpPr>
            <a:cxnSpLocks/>
          </p:cNvCxnSpPr>
          <p:nvPr/>
        </p:nvCxnSpPr>
        <p:spPr>
          <a:xfrm flipV="1">
            <a:off x="3851031" y="3044564"/>
            <a:ext cx="3024553" cy="10672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B3CA3EB-00AB-0E98-DC63-0753E8F5661D}"/>
              </a:ext>
            </a:extLst>
          </p:cNvPr>
          <p:cNvSpPr txBox="1"/>
          <p:nvPr/>
        </p:nvSpPr>
        <p:spPr>
          <a:xfrm>
            <a:off x="512408" y="3672917"/>
            <a:ext cx="329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Artéria ovariana trombosada em torção ovariana – peça cirúrgica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473527" y="110058"/>
            <a:ext cx="614849" cy="944586"/>
            <a:chOff x="10473527" y="138108"/>
            <a:chExt cx="614849" cy="94458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02"/>
            <a:stretch/>
          </p:blipFill>
          <p:spPr>
            <a:xfrm>
              <a:off x="10600906" y="138108"/>
              <a:ext cx="386204" cy="42636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0"/>
            <a:stretch/>
          </p:blipFill>
          <p:spPr>
            <a:xfrm>
              <a:off x="10473527" y="656329"/>
              <a:ext cx="614849" cy="42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8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</TotalTime>
  <Words>156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Andale Sans for VST</vt:lpstr>
      <vt:lpstr>Arial</vt:lpstr>
      <vt:lpstr>Century Gothic</vt:lpstr>
      <vt:lpstr>Wingdings</vt:lpstr>
      <vt:lpstr>Wingdings 3</vt:lpstr>
      <vt:lpstr>Íon - Sala da Diretoria</vt:lpstr>
      <vt:lpstr>Lesões Anexiais Não -ovarianas</vt:lpstr>
      <vt:lpstr>Lesões Anexiais Não Ovarianas</vt:lpstr>
      <vt:lpstr>Lesões Anexiais Não Ovarianas</vt:lpstr>
      <vt:lpstr>Lesões Anexiais Não Ovarianas</vt:lpstr>
      <vt:lpstr>Lesões Anexiais Não Ovarianas</vt:lpstr>
      <vt:lpstr>Lesões Anexiais Não Ovarianas</vt:lpstr>
      <vt:lpstr>Lesões Anexiais Não Ovarianas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Fluxograma de Lesões Anexiais</dc:title>
  <dc:creator>Francisco Cyro Prado Filho</dc:creator>
  <cp:lastModifiedBy>Walter</cp:lastModifiedBy>
  <cp:revision>5</cp:revision>
  <dcterms:created xsi:type="dcterms:W3CDTF">2024-04-01T22:27:01Z</dcterms:created>
  <dcterms:modified xsi:type="dcterms:W3CDTF">2024-09-12T15:42:14Z</dcterms:modified>
</cp:coreProperties>
</file>